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466" r:id="rId3"/>
    <p:sldId id="467" r:id="rId4"/>
    <p:sldId id="474" r:id="rId5"/>
    <p:sldId id="283" r:id="rId6"/>
    <p:sldId id="303" r:id="rId7"/>
    <p:sldId id="475" r:id="rId8"/>
    <p:sldId id="446" r:id="rId9"/>
    <p:sldId id="318" r:id="rId10"/>
    <p:sldId id="476" r:id="rId11"/>
    <p:sldId id="315" r:id="rId12"/>
    <p:sldId id="316" r:id="rId13"/>
    <p:sldId id="477" r:id="rId14"/>
    <p:sldId id="480" r:id="rId15"/>
    <p:sldId id="479" r:id="rId16"/>
    <p:sldId id="478" r:id="rId17"/>
    <p:sldId id="468" r:id="rId18"/>
    <p:sldId id="469" r:id="rId19"/>
    <p:sldId id="470" r:id="rId20"/>
    <p:sldId id="471" r:id="rId21"/>
    <p:sldId id="472" r:id="rId22"/>
    <p:sldId id="473" r:id="rId23"/>
    <p:sldId id="309" r:id="rId24"/>
    <p:sldId id="322" r:id="rId25"/>
    <p:sldId id="450" r:id="rId2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4660"/>
  </p:normalViewPr>
  <p:slideViewPr>
    <p:cSldViewPr snapToGrid="0">
      <p:cViewPr varScale="1">
        <p:scale>
          <a:sx n="86" d="100"/>
          <a:sy n="86" d="100"/>
        </p:scale>
        <p:origin x="6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49CDC-5E09-4B15-9BCF-AC582C0F4E60}" type="datetimeFigureOut">
              <a:rPr lang="en-BE" smtClean="0"/>
              <a:t>30/09/2022</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D101A-7554-4373-9624-29ADB06E81E9}" type="slidenum">
              <a:rPr lang="en-BE" smtClean="0"/>
              <a:t>‹#›</a:t>
            </a:fld>
            <a:endParaRPr lang="en-BE"/>
          </a:p>
        </p:txBody>
      </p:sp>
    </p:spTree>
    <p:extLst>
      <p:ext uri="{BB962C8B-B14F-4D97-AF65-F5344CB8AC3E}">
        <p14:creationId xmlns:p14="http://schemas.microsoft.com/office/powerpoint/2010/main" val="2597419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presentation</a:t>
            </a:r>
          </a:p>
        </p:txBody>
      </p:sp>
      <p:sp>
        <p:nvSpPr>
          <p:cNvPr id="4" name="Slide Number Placeholder 3"/>
          <p:cNvSpPr>
            <a:spLocks noGrp="1"/>
          </p:cNvSpPr>
          <p:nvPr>
            <p:ph type="sldNum" sz="quarter" idx="10"/>
          </p:nvPr>
        </p:nvSpPr>
        <p:spPr/>
        <p:txBody>
          <a:bodyPr/>
          <a:lstStyle/>
          <a:p>
            <a:fld id="{05E1C3F3-F90D-4520-9A5D-8C443A95360C}" type="slidenum">
              <a:rPr lang="en-US" smtClean="0"/>
              <a:t>1</a:t>
            </a:fld>
            <a:endParaRPr lang="en-US"/>
          </a:p>
        </p:txBody>
      </p:sp>
    </p:spTree>
    <p:extLst>
      <p:ext uri="{BB962C8B-B14F-4D97-AF65-F5344CB8AC3E}">
        <p14:creationId xmlns:p14="http://schemas.microsoft.com/office/powerpoint/2010/main" val="151569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start, BRAMS stands for Belgian Radio Meteor Stations. It is a network of radio stations, made of one transmitter and 42 receiving stations located all over Belgium and also a bit in the neighboring countries. The transmitter is located in </a:t>
            </a:r>
            <a:r>
              <a:rPr lang="en-US" dirty="0" err="1"/>
              <a:t>Dourbes</a:t>
            </a:r>
            <a:r>
              <a:rPr lang="en-US" dirty="0"/>
              <a:t>, in the South of Belgium. It emits a continuous wave at 49.97 MHz with a power of about 130 watts. It is a simple cross-dipole antenna, as you see here on the bottom left. The receivers are 3-elements Yagi antennas which are all synchronized using GPS clocks. There is also a different station in </a:t>
            </a:r>
            <a:r>
              <a:rPr lang="en-US" dirty="0" err="1"/>
              <a:t>Humain</a:t>
            </a:r>
            <a:r>
              <a:rPr lang="en-US" dirty="0"/>
              <a:t>, close to the transmitter, which has a radio interferometer. This system allows to obtain information about the direction of the received signal. From now on, it will also be our reference receiver. </a:t>
            </a:r>
            <a:endParaRPr lang="en-BE" dirty="0"/>
          </a:p>
        </p:txBody>
      </p:sp>
      <p:sp>
        <p:nvSpPr>
          <p:cNvPr id="4" name="Slide Number Placeholder 3"/>
          <p:cNvSpPr>
            <a:spLocks noGrp="1"/>
          </p:cNvSpPr>
          <p:nvPr>
            <p:ph type="sldNum" sz="quarter" idx="5"/>
          </p:nvPr>
        </p:nvSpPr>
        <p:spPr/>
        <p:txBody>
          <a:bodyPr/>
          <a:lstStyle/>
          <a:p>
            <a:fld id="{6573DE97-6D4E-4FF4-9D18-5DBB7253D782}" type="slidenum">
              <a:rPr lang="en-BE" smtClean="0"/>
              <a:t>2</a:t>
            </a:fld>
            <a:endParaRPr lang="en-BE"/>
          </a:p>
        </p:txBody>
      </p:sp>
    </p:spTree>
    <p:extLst>
      <p:ext uri="{BB962C8B-B14F-4D97-AF65-F5344CB8AC3E}">
        <p14:creationId xmlns:p14="http://schemas.microsoft.com/office/powerpoint/2010/main" val="2557431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test the validity of our solver, we used trajectories reconstructed by the optical network CAMS-</a:t>
            </a:r>
            <a:r>
              <a:rPr lang="en-US" dirty="0" err="1"/>
              <a:t>BeNeLux</a:t>
            </a:r>
            <a:r>
              <a:rPr lang="en-US" dirty="0"/>
              <a:t> and computed the theoretical time differences that we should observe at our radio receivers. Then, we injected these time differences inside our solver in order to try to get back the correct trajectory.</a:t>
            </a:r>
          </a:p>
          <a:p>
            <a:r>
              <a:rPr lang="en-US" dirty="0"/>
              <a:t>We can see here a sample of 11 CAMS trajectories with the reference specular point location, that is to say the specular point of our station in </a:t>
            </a:r>
            <a:r>
              <a:rPr lang="en-US" dirty="0" err="1"/>
              <a:t>Humain</a:t>
            </a:r>
            <a:r>
              <a:rPr lang="en-US" dirty="0"/>
              <a:t>. In the table, we can also see the inclination of the trajectory with respect to the XY plane. You can at the bottom left, the error between the optical target trajectory and the trajectory that we manage to reconstruct. It is in log scale and we see that in terms of angle we are at about 10^-3 degrees of reconstruction error. In terms of position, we are at about a few meters, and in terms of velocity we are at about 1m/s. </a:t>
            </a:r>
          </a:p>
          <a:p>
            <a:r>
              <a:rPr lang="en-US" dirty="0"/>
              <a:t>That is very encouraging because this validates the solver and it means that, if we have access to the correct time differences, we can properly reconstruct the desired trajectory.</a:t>
            </a:r>
            <a:endParaRPr lang="en-BE" dirty="0"/>
          </a:p>
        </p:txBody>
      </p:sp>
      <p:sp>
        <p:nvSpPr>
          <p:cNvPr id="4" name="Slide Number Placeholder 3"/>
          <p:cNvSpPr>
            <a:spLocks noGrp="1"/>
          </p:cNvSpPr>
          <p:nvPr>
            <p:ph type="sldNum" sz="quarter" idx="5"/>
          </p:nvPr>
        </p:nvSpPr>
        <p:spPr/>
        <p:txBody>
          <a:bodyPr/>
          <a:lstStyle/>
          <a:p>
            <a:fld id="{6573DE97-6D4E-4FF4-9D18-5DBB7253D782}" type="slidenum">
              <a:rPr lang="en-BE" smtClean="0"/>
              <a:t>4</a:t>
            </a:fld>
            <a:endParaRPr lang="en-BE"/>
          </a:p>
        </p:txBody>
      </p:sp>
    </p:spTree>
    <p:extLst>
      <p:ext uri="{BB962C8B-B14F-4D97-AF65-F5344CB8AC3E}">
        <p14:creationId xmlns:p14="http://schemas.microsoft.com/office/powerpoint/2010/main" val="362855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4BEF631D-5A47-4BF1-B677-EF430B21A3E9}" type="slidenum">
              <a:rPr lang="en-BE" smtClean="0"/>
              <a:t>5</a:t>
            </a:fld>
            <a:endParaRPr lang="en-BE"/>
          </a:p>
        </p:txBody>
      </p:sp>
    </p:spTree>
    <p:extLst>
      <p:ext uri="{BB962C8B-B14F-4D97-AF65-F5344CB8AC3E}">
        <p14:creationId xmlns:p14="http://schemas.microsoft.com/office/powerpoint/2010/main" val="2688187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4BEF631D-5A47-4BF1-B677-EF430B21A3E9}" type="slidenum">
              <a:rPr lang="en-BE" smtClean="0"/>
              <a:t>7</a:t>
            </a:fld>
            <a:endParaRPr lang="en-BE"/>
          </a:p>
        </p:txBody>
      </p:sp>
    </p:spTree>
    <p:extLst>
      <p:ext uri="{BB962C8B-B14F-4D97-AF65-F5344CB8AC3E}">
        <p14:creationId xmlns:p14="http://schemas.microsoft.com/office/powerpoint/2010/main" val="830614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4BEF631D-5A47-4BF1-B677-EF430B21A3E9}" type="slidenum">
              <a:rPr lang="en-BE" smtClean="0"/>
              <a:t>18</a:t>
            </a:fld>
            <a:endParaRPr lang="en-BE"/>
          </a:p>
        </p:txBody>
      </p:sp>
    </p:spTree>
    <p:extLst>
      <p:ext uri="{BB962C8B-B14F-4D97-AF65-F5344CB8AC3E}">
        <p14:creationId xmlns:p14="http://schemas.microsoft.com/office/powerpoint/2010/main" val="3401582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4BEF631D-5A47-4BF1-B677-EF430B21A3E9}" type="slidenum">
              <a:rPr lang="en-BE" smtClean="0"/>
              <a:t>20</a:t>
            </a:fld>
            <a:endParaRPr lang="en-BE"/>
          </a:p>
        </p:txBody>
      </p:sp>
    </p:spTree>
    <p:extLst>
      <p:ext uri="{BB962C8B-B14F-4D97-AF65-F5344CB8AC3E}">
        <p14:creationId xmlns:p14="http://schemas.microsoft.com/office/powerpoint/2010/main" val="92964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4BEF631D-5A47-4BF1-B677-EF430B21A3E9}" type="slidenum">
              <a:rPr lang="en-BE" smtClean="0"/>
              <a:t>21</a:t>
            </a:fld>
            <a:endParaRPr lang="en-BE"/>
          </a:p>
        </p:txBody>
      </p:sp>
    </p:spTree>
    <p:extLst>
      <p:ext uri="{BB962C8B-B14F-4D97-AF65-F5344CB8AC3E}">
        <p14:creationId xmlns:p14="http://schemas.microsoft.com/office/powerpoint/2010/main" val="293534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648D4-3356-B8AD-D8FF-CCE519A603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8844EC97-8C5E-14DD-B84B-4DA23235A3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63FDE906-0880-6DCF-5BB4-706DABF492D6}"/>
              </a:ext>
            </a:extLst>
          </p:cNvPr>
          <p:cNvSpPr>
            <a:spLocks noGrp="1"/>
          </p:cNvSpPr>
          <p:nvPr>
            <p:ph type="dt" sz="half" idx="10"/>
          </p:nvPr>
        </p:nvSpPr>
        <p:spPr/>
        <p:txBody>
          <a:bodyPr/>
          <a:lstStyle/>
          <a:p>
            <a:fld id="{08CB1FA6-0B34-4DF3-8FF4-C53DA216ACB2}" type="datetime8">
              <a:rPr lang="en-BE" smtClean="0"/>
              <a:t>30/09/2022 17:06</a:t>
            </a:fld>
            <a:endParaRPr lang="en-BE"/>
          </a:p>
        </p:txBody>
      </p:sp>
      <p:sp>
        <p:nvSpPr>
          <p:cNvPr id="5" name="Footer Placeholder 4">
            <a:extLst>
              <a:ext uri="{FF2B5EF4-FFF2-40B4-BE49-F238E27FC236}">
                <a16:creationId xmlns:a16="http://schemas.microsoft.com/office/drawing/2014/main" id="{5E484A3D-1F79-F6A3-6C11-0C5A47D688A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2ACD8E3-85EE-EA41-06D2-81BBCAA5454A}"/>
              </a:ext>
            </a:extLst>
          </p:cNvPr>
          <p:cNvSpPr>
            <a:spLocks noGrp="1"/>
          </p:cNvSpPr>
          <p:nvPr>
            <p:ph type="sldNum" sz="quarter" idx="12"/>
          </p:nvPr>
        </p:nvSpPr>
        <p:spPr/>
        <p:txBody>
          <a:bodyPr/>
          <a:lstStyle/>
          <a:p>
            <a:fld id="{ABC663A3-4A86-4102-B63F-9C670246DACC}" type="slidenum">
              <a:rPr lang="en-BE" smtClean="0"/>
              <a:t>‹#›</a:t>
            </a:fld>
            <a:endParaRPr lang="en-BE"/>
          </a:p>
        </p:txBody>
      </p:sp>
    </p:spTree>
    <p:extLst>
      <p:ext uri="{BB962C8B-B14F-4D97-AF65-F5344CB8AC3E}">
        <p14:creationId xmlns:p14="http://schemas.microsoft.com/office/powerpoint/2010/main" val="100344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4CF71-479C-7379-4C59-325D8CE282F0}"/>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F04BEACF-4BA9-BD45-795C-448E144B1D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B8514CA2-0D77-0721-FE7B-1067CA10DE68}"/>
              </a:ext>
            </a:extLst>
          </p:cNvPr>
          <p:cNvSpPr>
            <a:spLocks noGrp="1"/>
          </p:cNvSpPr>
          <p:nvPr>
            <p:ph type="dt" sz="half" idx="10"/>
          </p:nvPr>
        </p:nvSpPr>
        <p:spPr/>
        <p:txBody>
          <a:bodyPr/>
          <a:lstStyle/>
          <a:p>
            <a:fld id="{952AFE82-46EF-4D2E-8912-EC8C63203176}" type="datetime8">
              <a:rPr lang="en-BE" smtClean="0"/>
              <a:t>30/09/2022 17:06</a:t>
            </a:fld>
            <a:endParaRPr lang="en-BE"/>
          </a:p>
        </p:txBody>
      </p:sp>
      <p:sp>
        <p:nvSpPr>
          <p:cNvPr id="5" name="Footer Placeholder 4">
            <a:extLst>
              <a:ext uri="{FF2B5EF4-FFF2-40B4-BE49-F238E27FC236}">
                <a16:creationId xmlns:a16="http://schemas.microsoft.com/office/drawing/2014/main" id="{0D1B8BC5-B0E5-BB52-A0FB-6DDA08AD4BB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34320A6-3CD3-24B0-DC90-24ABBB53949D}"/>
              </a:ext>
            </a:extLst>
          </p:cNvPr>
          <p:cNvSpPr>
            <a:spLocks noGrp="1"/>
          </p:cNvSpPr>
          <p:nvPr>
            <p:ph type="sldNum" sz="quarter" idx="12"/>
          </p:nvPr>
        </p:nvSpPr>
        <p:spPr/>
        <p:txBody>
          <a:bodyPr/>
          <a:lstStyle/>
          <a:p>
            <a:fld id="{ABC663A3-4A86-4102-B63F-9C670246DACC}" type="slidenum">
              <a:rPr lang="en-BE" smtClean="0"/>
              <a:t>‹#›</a:t>
            </a:fld>
            <a:endParaRPr lang="en-BE"/>
          </a:p>
        </p:txBody>
      </p:sp>
    </p:spTree>
    <p:extLst>
      <p:ext uri="{BB962C8B-B14F-4D97-AF65-F5344CB8AC3E}">
        <p14:creationId xmlns:p14="http://schemas.microsoft.com/office/powerpoint/2010/main" val="308251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11D89B-87CD-B207-C48D-BD3049422D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BBA73EF9-F0BA-D3D4-B6DC-B973CEBEB7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AADB8F5D-494E-AE4D-F19D-4B05BEB058CD}"/>
              </a:ext>
            </a:extLst>
          </p:cNvPr>
          <p:cNvSpPr>
            <a:spLocks noGrp="1"/>
          </p:cNvSpPr>
          <p:nvPr>
            <p:ph type="dt" sz="half" idx="10"/>
          </p:nvPr>
        </p:nvSpPr>
        <p:spPr/>
        <p:txBody>
          <a:bodyPr/>
          <a:lstStyle/>
          <a:p>
            <a:fld id="{066C8DD6-F5C9-4C92-BE42-9455C30E4D31}" type="datetime8">
              <a:rPr lang="en-BE" smtClean="0"/>
              <a:t>30/09/2022 17:06</a:t>
            </a:fld>
            <a:endParaRPr lang="en-BE"/>
          </a:p>
        </p:txBody>
      </p:sp>
      <p:sp>
        <p:nvSpPr>
          <p:cNvPr id="5" name="Footer Placeholder 4">
            <a:extLst>
              <a:ext uri="{FF2B5EF4-FFF2-40B4-BE49-F238E27FC236}">
                <a16:creationId xmlns:a16="http://schemas.microsoft.com/office/drawing/2014/main" id="{2DB2D98C-3822-66D8-081D-29BAA50973A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F83E3F4-CEDB-D0E3-9E21-A00B075B4C7A}"/>
              </a:ext>
            </a:extLst>
          </p:cNvPr>
          <p:cNvSpPr>
            <a:spLocks noGrp="1"/>
          </p:cNvSpPr>
          <p:nvPr>
            <p:ph type="sldNum" sz="quarter" idx="12"/>
          </p:nvPr>
        </p:nvSpPr>
        <p:spPr/>
        <p:txBody>
          <a:bodyPr/>
          <a:lstStyle/>
          <a:p>
            <a:fld id="{ABC663A3-4A86-4102-B63F-9C670246DACC}" type="slidenum">
              <a:rPr lang="en-BE" smtClean="0"/>
              <a:t>‹#›</a:t>
            </a:fld>
            <a:endParaRPr lang="en-BE"/>
          </a:p>
        </p:txBody>
      </p:sp>
    </p:spTree>
    <p:extLst>
      <p:ext uri="{BB962C8B-B14F-4D97-AF65-F5344CB8AC3E}">
        <p14:creationId xmlns:p14="http://schemas.microsoft.com/office/powerpoint/2010/main" val="82909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5938-FCAA-83F0-B711-A33072F72B87}"/>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719A004B-31B6-6604-62F3-7938F3ACA8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34BCF091-DB34-1944-100A-F2FCE4DB9474}"/>
              </a:ext>
            </a:extLst>
          </p:cNvPr>
          <p:cNvSpPr>
            <a:spLocks noGrp="1"/>
          </p:cNvSpPr>
          <p:nvPr>
            <p:ph type="dt" sz="half" idx="10"/>
          </p:nvPr>
        </p:nvSpPr>
        <p:spPr/>
        <p:txBody>
          <a:bodyPr/>
          <a:lstStyle/>
          <a:p>
            <a:fld id="{16CDCAD6-0483-4320-83DB-DC4D650EFE62}" type="datetime8">
              <a:rPr lang="en-BE" smtClean="0"/>
              <a:t>30/09/2022 17:06</a:t>
            </a:fld>
            <a:endParaRPr lang="en-BE"/>
          </a:p>
        </p:txBody>
      </p:sp>
      <p:sp>
        <p:nvSpPr>
          <p:cNvPr id="5" name="Footer Placeholder 4">
            <a:extLst>
              <a:ext uri="{FF2B5EF4-FFF2-40B4-BE49-F238E27FC236}">
                <a16:creationId xmlns:a16="http://schemas.microsoft.com/office/drawing/2014/main" id="{10707A57-68F6-A494-FBD5-FDFEC92E071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E11C11B-86DA-5B87-B67E-2E6E1D431C8F}"/>
              </a:ext>
            </a:extLst>
          </p:cNvPr>
          <p:cNvSpPr>
            <a:spLocks noGrp="1"/>
          </p:cNvSpPr>
          <p:nvPr>
            <p:ph type="sldNum" sz="quarter" idx="12"/>
          </p:nvPr>
        </p:nvSpPr>
        <p:spPr/>
        <p:txBody>
          <a:bodyPr/>
          <a:lstStyle/>
          <a:p>
            <a:fld id="{ABC663A3-4A86-4102-B63F-9C670246DACC}" type="slidenum">
              <a:rPr lang="en-BE" smtClean="0"/>
              <a:t>‹#›</a:t>
            </a:fld>
            <a:endParaRPr lang="en-BE"/>
          </a:p>
        </p:txBody>
      </p:sp>
    </p:spTree>
    <p:extLst>
      <p:ext uri="{BB962C8B-B14F-4D97-AF65-F5344CB8AC3E}">
        <p14:creationId xmlns:p14="http://schemas.microsoft.com/office/powerpoint/2010/main" val="49532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6D452-F372-66DF-E5CF-F9EF263E8F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CEE365B0-240B-C281-272B-A867014B8E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5EB03A-6B19-B860-BC36-1EA2054C4CEF}"/>
              </a:ext>
            </a:extLst>
          </p:cNvPr>
          <p:cNvSpPr>
            <a:spLocks noGrp="1"/>
          </p:cNvSpPr>
          <p:nvPr>
            <p:ph type="dt" sz="half" idx="10"/>
          </p:nvPr>
        </p:nvSpPr>
        <p:spPr/>
        <p:txBody>
          <a:bodyPr/>
          <a:lstStyle/>
          <a:p>
            <a:fld id="{26E1F1BE-13F3-43F6-B6DB-048A3DA2CA2E}" type="datetime8">
              <a:rPr lang="en-BE" smtClean="0"/>
              <a:t>30/09/2022 17:06</a:t>
            </a:fld>
            <a:endParaRPr lang="en-BE"/>
          </a:p>
        </p:txBody>
      </p:sp>
      <p:sp>
        <p:nvSpPr>
          <p:cNvPr id="5" name="Footer Placeholder 4">
            <a:extLst>
              <a:ext uri="{FF2B5EF4-FFF2-40B4-BE49-F238E27FC236}">
                <a16:creationId xmlns:a16="http://schemas.microsoft.com/office/drawing/2014/main" id="{BE109A12-1989-2F1E-E173-A9BAB1B64D8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DF92D50-DC56-E095-EFB2-F909A0D85A1D}"/>
              </a:ext>
            </a:extLst>
          </p:cNvPr>
          <p:cNvSpPr>
            <a:spLocks noGrp="1"/>
          </p:cNvSpPr>
          <p:nvPr>
            <p:ph type="sldNum" sz="quarter" idx="12"/>
          </p:nvPr>
        </p:nvSpPr>
        <p:spPr/>
        <p:txBody>
          <a:bodyPr/>
          <a:lstStyle/>
          <a:p>
            <a:fld id="{ABC663A3-4A86-4102-B63F-9C670246DACC}" type="slidenum">
              <a:rPr lang="en-BE" smtClean="0"/>
              <a:t>‹#›</a:t>
            </a:fld>
            <a:endParaRPr lang="en-BE"/>
          </a:p>
        </p:txBody>
      </p:sp>
    </p:spTree>
    <p:extLst>
      <p:ext uri="{BB962C8B-B14F-4D97-AF65-F5344CB8AC3E}">
        <p14:creationId xmlns:p14="http://schemas.microsoft.com/office/powerpoint/2010/main" val="283159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0F2B-D32C-5523-123E-07531069C55F}"/>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8AE3DD31-8E49-90EA-1DD5-BA4BCDF343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C1FF820E-CD59-6F9A-C60F-DF775F7CE8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343429DC-4C4E-95D9-66F0-B84F757D9759}"/>
              </a:ext>
            </a:extLst>
          </p:cNvPr>
          <p:cNvSpPr>
            <a:spLocks noGrp="1"/>
          </p:cNvSpPr>
          <p:nvPr>
            <p:ph type="dt" sz="half" idx="10"/>
          </p:nvPr>
        </p:nvSpPr>
        <p:spPr/>
        <p:txBody>
          <a:bodyPr/>
          <a:lstStyle/>
          <a:p>
            <a:fld id="{4CC57BE8-56D5-4282-B99F-28AF58965675}" type="datetime8">
              <a:rPr lang="en-BE" smtClean="0"/>
              <a:t>30/09/2022 17:06</a:t>
            </a:fld>
            <a:endParaRPr lang="en-BE"/>
          </a:p>
        </p:txBody>
      </p:sp>
      <p:sp>
        <p:nvSpPr>
          <p:cNvPr id="6" name="Footer Placeholder 5">
            <a:extLst>
              <a:ext uri="{FF2B5EF4-FFF2-40B4-BE49-F238E27FC236}">
                <a16:creationId xmlns:a16="http://schemas.microsoft.com/office/drawing/2014/main" id="{E975E801-696E-552F-C86E-135CE95113C1}"/>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5EF3F86-C575-0B2C-78CC-F9AC953FA17A}"/>
              </a:ext>
            </a:extLst>
          </p:cNvPr>
          <p:cNvSpPr>
            <a:spLocks noGrp="1"/>
          </p:cNvSpPr>
          <p:nvPr>
            <p:ph type="sldNum" sz="quarter" idx="12"/>
          </p:nvPr>
        </p:nvSpPr>
        <p:spPr/>
        <p:txBody>
          <a:bodyPr/>
          <a:lstStyle/>
          <a:p>
            <a:fld id="{ABC663A3-4A86-4102-B63F-9C670246DACC}" type="slidenum">
              <a:rPr lang="en-BE" smtClean="0"/>
              <a:t>‹#›</a:t>
            </a:fld>
            <a:endParaRPr lang="en-BE"/>
          </a:p>
        </p:txBody>
      </p:sp>
    </p:spTree>
    <p:extLst>
      <p:ext uri="{BB962C8B-B14F-4D97-AF65-F5344CB8AC3E}">
        <p14:creationId xmlns:p14="http://schemas.microsoft.com/office/powerpoint/2010/main" val="134378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A36E8-1243-5DA0-ED21-D9765609CFFA}"/>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F465EDA8-2C37-19E5-BF9F-DEF51F33BF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D23743-0E15-9E33-9C56-59E20927F2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FA168FD9-6B52-0F9C-2165-A0E38F79C4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81E8A2-2B08-9220-A149-98001558F1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294BB320-4462-8DEC-3B91-F9D88D1BED41}"/>
              </a:ext>
            </a:extLst>
          </p:cNvPr>
          <p:cNvSpPr>
            <a:spLocks noGrp="1"/>
          </p:cNvSpPr>
          <p:nvPr>
            <p:ph type="dt" sz="half" idx="10"/>
          </p:nvPr>
        </p:nvSpPr>
        <p:spPr/>
        <p:txBody>
          <a:bodyPr/>
          <a:lstStyle/>
          <a:p>
            <a:fld id="{77958C35-4336-4F54-8865-BA7D8829C96A}" type="datetime8">
              <a:rPr lang="en-BE" smtClean="0"/>
              <a:t>30/09/2022 17:06</a:t>
            </a:fld>
            <a:endParaRPr lang="en-BE"/>
          </a:p>
        </p:txBody>
      </p:sp>
      <p:sp>
        <p:nvSpPr>
          <p:cNvPr id="8" name="Footer Placeholder 7">
            <a:extLst>
              <a:ext uri="{FF2B5EF4-FFF2-40B4-BE49-F238E27FC236}">
                <a16:creationId xmlns:a16="http://schemas.microsoft.com/office/drawing/2014/main" id="{AD1F455F-52CE-A542-2CD6-B8ADAB7F76E0}"/>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EB21A5D1-47B8-5CF1-4B4D-5F738C7DCBF8}"/>
              </a:ext>
            </a:extLst>
          </p:cNvPr>
          <p:cNvSpPr>
            <a:spLocks noGrp="1"/>
          </p:cNvSpPr>
          <p:nvPr>
            <p:ph type="sldNum" sz="quarter" idx="12"/>
          </p:nvPr>
        </p:nvSpPr>
        <p:spPr/>
        <p:txBody>
          <a:bodyPr/>
          <a:lstStyle/>
          <a:p>
            <a:fld id="{ABC663A3-4A86-4102-B63F-9C670246DACC}" type="slidenum">
              <a:rPr lang="en-BE" smtClean="0"/>
              <a:t>‹#›</a:t>
            </a:fld>
            <a:endParaRPr lang="en-BE"/>
          </a:p>
        </p:txBody>
      </p:sp>
    </p:spTree>
    <p:extLst>
      <p:ext uri="{BB962C8B-B14F-4D97-AF65-F5344CB8AC3E}">
        <p14:creationId xmlns:p14="http://schemas.microsoft.com/office/powerpoint/2010/main" val="2866998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3720-06AC-A34D-FCA7-51A8C575D24D}"/>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AC0F3353-98FA-4F9F-CDA7-F63FE40B88DF}"/>
              </a:ext>
            </a:extLst>
          </p:cNvPr>
          <p:cNvSpPr>
            <a:spLocks noGrp="1"/>
          </p:cNvSpPr>
          <p:nvPr>
            <p:ph type="dt" sz="half" idx="10"/>
          </p:nvPr>
        </p:nvSpPr>
        <p:spPr/>
        <p:txBody>
          <a:bodyPr/>
          <a:lstStyle/>
          <a:p>
            <a:fld id="{9C62F84F-40B4-4D7B-A054-1B11DC512D1A}" type="datetime8">
              <a:rPr lang="en-BE" smtClean="0"/>
              <a:t>30/09/2022 17:06</a:t>
            </a:fld>
            <a:endParaRPr lang="en-BE"/>
          </a:p>
        </p:txBody>
      </p:sp>
      <p:sp>
        <p:nvSpPr>
          <p:cNvPr id="4" name="Footer Placeholder 3">
            <a:extLst>
              <a:ext uri="{FF2B5EF4-FFF2-40B4-BE49-F238E27FC236}">
                <a16:creationId xmlns:a16="http://schemas.microsoft.com/office/drawing/2014/main" id="{D2856761-EAE3-EA12-E4DA-FDF0CD9565BA}"/>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D089FB5F-2FB4-F041-2CE9-55D2A81B1340}"/>
              </a:ext>
            </a:extLst>
          </p:cNvPr>
          <p:cNvSpPr>
            <a:spLocks noGrp="1"/>
          </p:cNvSpPr>
          <p:nvPr>
            <p:ph type="sldNum" sz="quarter" idx="12"/>
          </p:nvPr>
        </p:nvSpPr>
        <p:spPr/>
        <p:txBody>
          <a:bodyPr/>
          <a:lstStyle/>
          <a:p>
            <a:fld id="{ABC663A3-4A86-4102-B63F-9C670246DACC}" type="slidenum">
              <a:rPr lang="en-BE" smtClean="0"/>
              <a:t>‹#›</a:t>
            </a:fld>
            <a:endParaRPr lang="en-BE"/>
          </a:p>
        </p:txBody>
      </p:sp>
    </p:spTree>
    <p:extLst>
      <p:ext uri="{BB962C8B-B14F-4D97-AF65-F5344CB8AC3E}">
        <p14:creationId xmlns:p14="http://schemas.microsoft.com/office/powerpoint/2010/main" val="88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2BE16F-61C5-4DFF-5C9E-E810831E290B}"/>
              </a:ext>
            </a:extLst>
          </p:cNvPr>
          <p:cNvSpPr>
            <a:spLocks noGrp="1"/>
          </p:cNvSpPr>
          <p:nvPr>
            <p:ph type="dt" sz="half" idx="10"/>
          </p:nvPr>
        </p:nvSpPr>
        <p:spPr/>
        <p:txBody>
          <a:bodyPr/>
          <a:lstStyle/>
          <a:p>
            <a:fld id="{4EAB463D-4F03-44D1-8FA8-4B038C4B5B43}" type="datetime8">
              <a:rPr lang="en-BE" smtClean="0"/>
              <a:t>30/09/2022 17:06</a:t>
            </a:fld>
            <a:endParaRPr lang="en-BE"/>
          </a:p>
        </p:txBody>
      </p:sp>
      <p:sp>
        <p:nvSpPr>
          <p:cNvPr id="3" name="Footer Placeholder 2">
            <a:extLst>
              <a:ext uri="{FF2B5EF4-FFF2-40B4-BE49-F238E27FC236}">
                <a16:creationId xmlns:a16="http://schemas.microsoft.com/office/drawing/2014/main" id="{381F3AF1-554C-9E78-065C-5748296249C1}"/>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8CF2EAA9-8F95-1478-3331-A7AE81CAC0D5}"/>
              </a:ext>
            </a:extLst>
          </p:cNvPr>
          <p:cNvSpPr>
            <a:spLocks noGrp="1"/>
          </p:cNvSpPr>
          <p:nvPr>
            <p:ph type="sldNum" sz="quarter" idx="12"/>
          </p:nvPr>
        </p:nvSpPr>
        <p:spPr/>
        <p:txBody>
          <a:bodyPr/>
          <a:lstStyle/>
          <a:p>
            <a:fld id="{ABC663A3-4A86-4102-B63F-9C670246DACC}" type="slidenum">
              <a:rPr lang="en-BE" smtClean="0"/>
              <a:t>‹#›</a:t>
            </a:fld>
            <a:endParaRPr lang="en-BE"/>
          </a:p>
        </p:txBody>
      </p:sp>
    </p:spTree>
    <p:extLst>
      <p:ext uri="{BB962C8B-B14F-4D97-AF65-F5344CB8AC3E}">
        <p14:creationId xmlns:p14="http://schemas.microsoft.com/office/powerpoint/2010/main" val="167895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60C5-C797-26AE-AFA2-6E7B6675A6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391ECB53-1F65-532B-78D7-0FF580188B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FC826AC8-3F79-E68E-D122-3F7F2AA36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5D017-C1C8-B334-63BA-5DB604646142}"/>
              </a:ext>
            </a:extLst>
          </p:cNvPr>
          <p:cNvSpPr>
            <a:spLocks noGrp="1"/>
          </p:cNvSpPr>
          <p:nvPr>
            <p:ph type="dt" sz="half" idx="10"/>
          </p:nvPr>
        </p:nvSpPr>
        <p:spPr/>
        <p:txBody>
          <a:bodyPr/>
          <a:lstStyle/>
          <a:p>
            <a:fld id="{13B424BC-6B83-4541-9298-1D0878B67FB0}" type="datetime8">
              <a:rPr lang="en-BE" smtClean="0"/>
              <a:t>30/09/2022 17:06</a:t>
            </a:fld>
            <a:endParaRPr lang="en-BE"/>
          </a:p>
        </p:txBody>
      </p:sp>
      <p:sp>
        <p:nvSpPr>
          <p:cNvPr id="6" name="Footer Placeholder 5">
            <a:extLst>
              <a:ext uri="{FF2B5EF4-FFF2-40B4-BE49-F238E27FC236}">
                <a16:creationId xmlns:a16="http://schemas.microsoft.com/office/drawing/2014/main" id="{018CCF80-2EB7-22CA-7F67-FD863E3EF255}"/>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AAB07147-A710-C846-1A23-72E7F6A7BFD2}"/>
              </a:ext>
            </a:extLst>
          </p:cNvPr>
          <p:cNvSpPr>
            <a:spLocks noGrp="1"/>
          </p:cNvSpPr>
          <p:nvPr>
            <p:ph type="sldNum" sz="quarter" idx="12"/>
          </p:nvPr>
        </p:nvSpPr>
        <p:spPr/>
        <p:txBody>
          <a:bodyPr/>
          <a:lstStyle/>
          <a:p>
            <a:fld id="{ABC663A3-4A86-4102-B63F-9C670246DACC}" type="slidenum">
              <a:rPr lang="en-BE" smtClean="0"/>
              <a:t>‹#›</a:t>
            </a:fld>
            <a:endParaRPr lang="en-BE"/>
          </a:p>
        </p:txBody>
      </p:sp>
    </p:spTree>
    <p:extLst>
      <p:ext uri="{BB962C8B-B14F-4D97-AF65-F5344CB8AC3E}">
        <p14:creationId xmlns:p14="http://schemas.microsoft.com/office/powerpoint/2010/main" val="149157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AD28-5CE3-9171-1A15-01D10080C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A0EEBAF9-D206-75AB-D62B-EA0671EB05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3F3BC54B-68A6-FC14-DC6A-EEF5F9E62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DA700-BE74-8EB6-065C-A5CAE17CAFC0}"/>
              </a:ext>
            </a:extLst>
          </p:cNvPr>
          <p:cNvSpPr>
            <a:spLocks noGrp="1"/>
          </p:cNvSpPr>
          <p:nvPr>
            <p:ph type="dt" sz="half" idx="10"/>
          </p:nvPr>
        </p:nvSpPr>
        <p:spPr/>
        <p:txBody>
          <a:bodyPr/>
          <a:lstStyle/>
          <a:p>
            <a:fld id="{5247EB24-BF00-4660-89DC-9B648EF4C82E}" type="datetime8">
              <a:rPr lang="en-BE" smtClean="0"/>
              <a:t>30/09/2022 17:06</a:t>
            </a:fld>
            <a:endParaRPr lang="en-BE"/>
          </a:p>
        </p:txBody>
      </p:sp>
      <p:sp>
        <p:nvSpPr>
          <p:cNvPr id="6" name="Footer Placeholder 5">
            <a:extLst>
              <a:ext uri="{FF2B5EF4-FFF2-40B4-BE49-F238E27FC236}">
                <a16:creationId xmlns:a16="http://schemas.microsoft.com/office/drawing/2014/main" id="{277FF53D-F37E-8EC6-5470-6DE52C49ECA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392DEB0-67B0-036D-8C5F-BE8996161BAC}"/>
              </a:ext>
            </a:extLst>
          </p:cNvPr>
          <p:cNvSpPr>
            <a:spLocks noGrp="1"/>
          </p:cNvSpPr>
          <p:nvPr>
            <p:ph type="sldNum" sz="quarter" idx="12"/>
          </p:nvPr>
        </p:nvSpPr>
        <p:spPr/>
        <p:txBody>
          <a:bodyPr/>
          <a:lstStyle/>
          <a:p>
            <a:fld id="{ABC663A3-4A86-4102-B63F-9C670246DACC}" type="slidenum">
              <a:rPr lang="en-BE" smtClean="0"/>
              <a:t>‹#›</a:t>
            </a:fld>
            <a:endParaRPr lang="en-BE"/>
          </a:p>
        </p:txBody>
      </p:sp>
    </p:spTree>
    <p:extLst>
      <p:ext uri="{BB962C8B-B14F-4D97-AF65-F5344CB8AC3E}">
        <p14:creationId xmlns:p14="http://schemas.microsoft.com/office/powerpoint/2010/main" val="182777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5636D-46B4-E116-6FB4-3CE6676A49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D1961AFC-F8F5-35D7-F738-11FCAFE86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1926DD3A-C818-9475-FF0B-3B3CC665E8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A71AB-2F66-43F4-8973-CF50BCAAEEAB}" type="datetime8">
              <a:rPr lang="en-BE" smtClean="0"/>
              <a:t>30/09/2022 17:06</a:t>
            </a:fld>
            <a:endParaRPr lang="en-BE"/>
          </a:p>
        </p:txBody>
      </p:sp>
      <p:sp>
        <p:nvSpPr>
          <p:cNvPr id="5" name="Footer Placeholder 4">
            <a:extLst>
              <a:ext uri="{FF2B5EF4-FFF2-40B4-BE49-F238E27FC236}">
                <a16:creationId xmlns:a16="http://schemas.microsoft.com/office/drawing/2014/main" id="{6F39EFBB-F5B5-CE58-3F89-F935E748F1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F92FDCCB-A3C0-17E6-7DF1-60C5C89F93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663A3-4A86-4102-B63F-9C670246DACC}" type="slidenum">
              <a:rPr lang="en-BE" smtClean="0"/>
              <a:t>‹#›</a:t>
            </a:fld>
            <a:endParaRPr lang="en-BE"/>
          </a:p>
        </p:txBody>
      </p:sp>
    </p:spTree>
    <p:extLst>
      <p:ext uri="{BB962C8B-B14F-4D97-AF65-F5344CB8AC3E}">
        <p14:creationId xmlns:p14="http://schemas.microsoft.com/office/powerpoint/2010/main" val="231177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17" y="0"/>
            <a:ext cx="9834767" cy="6858000"/>
          </a:xfrm>
          <a:prstGeom prst="rect">
            <a:avLst/>
          </a:prstGeom>
        </p:spPr>
      </p:pic>
      <p:sp>
        <p:nvSpPr>
          <p:cNvPr id="2" name="Title 1"/>
          <p:cNvSpPr>
            <a:spLocks noGrp="1"/>
          </p:cNvSpPr>
          <p:nvPr>
            <p:ph type="ctrTitle"/>
          </p:nvPr>
        </p:nvSpPr>
        <p:spPr>
          <a:xfrm>
            <a:off x="737438" y="438366"/>
            <a:ext cx="9724346" cy="2134643"/>
          </a:xfrm>
        </p:spPr>
        <p:txBody>
          <a:bodyPr>
            <a:normAutofit/>
          </a:bodyPr>
          <a:lstStyle/>
          <a:p>
            <a:r>
              <a:rPr lang="en-US" sz="4800" b="1" dirty="0">
                <a:solidFill>
                  <a:srgbClr val="FFFF00"/>
                </a:solidFill>
              </a:rPr>
              <a:t>Reconstructing meteoroid trajectories using forward scatter radio observations from the BRAMS network</a:t>
            </a:r>
          </a:p>
        </p:txBody>
      </p:sp>
      <p:sp>
        <p:nvSpPr>
          <p:cNvPr id="3" name="Subtitle 2"/>
          <p:cNvSpPr>
            <a:spLocks noGrp="1"/>
          </p:cNvSpPr>
          <p:nvPr>
            <p:ph type="subTitle" idx="1"/>
          </p:nvPr>
        </p:nvSpPr>
        <p:spPr>
          <a:xfrm>
            <a:off x="1628672" y="3889069"/>
            <a:ext cx="8487747" cy="2134643"/>
          </a:xfrm>
        </p:spPr>
        <p:txBody>
          <a:bodyPr>
            <a:noAutofit/>
          </a:bodyPr>
          <a:lstStyle/>
          <a:p>
            <a:r>
              <a:rPr lang="fr-FR" b="1" dirty="0">
                <a:solidFill>
                  <a:schemeClr val="accent5">
                    <a:lumMod val="20000"/>
                    <a:lumOff val="80000"/>
                  </a:schemeClr>
                </a:solidFill>
              </a:rPr>
              <a:t>J. Balis</a:t>
            </a:r>
            <a:r>
              <a:rPr lang="fr-FR" b="1" baseline="30000" dirty="0">
                <a:solidFill>
                  <a:schemeClr val="accent5">
                    <a:lumMod val="20000"/>
                    <a:lumOff val="80000"/>
                  </a:schemeClr>
                </a:solidFill>
              </a:rPr>
              <a:t>1,2</a:t>
            </a:r>
            <a:r>
              <a:rPr lang="fr-FR" b="1" dirty="0">
                <a:solidFill>
                  <a:schemeClr val="accent5">
                    <a:lumMod val="20000"/>
                    <a:lumOff val="80000"/>
                  </a:schemeClr>
                </a:solidFill>
              </a:rPr>
              <a:t>, H. Lamy</a:t>
            </a:r>
            <a:r>
              <a:rPr lang="fr-FR" b="1" baseline="30000" dirty="0">
                <a:solidFill>
                  <a:schemeClr val="accent5">
                    <a:lumMod val="20000"/>
                    <a:lumOff val="80000"/>
                  </a:schemeClr>
                </a:solidFill>
              </a:rPr>
              <a:t>1</a:t>
            </a:r>
            <a:r>
              <a:rPr lang="fr-FR" b="1" dirty="0">
                <a:solidFill>
                  <a:schemeClr val="accent5">
                    <a:lumMod val="20000"/>
                    <a:lumOff val="80000"/>
                  </a:schemeClr>
                </a:solidFill>
              </a:rPr>
              <a:t>, M. Anciaux</a:t>
            </a:r>
            <a:r>
              <a:rPr lang="fr-FR" b="1" baseline="30000" dirty="0">
                <a:solidFill>
                  <a:schemeClr val="accent5">
                    <a:lumMod val="20000"/>
                    <a:lumOff val="80000"/>
                  </a:schemeClr>
                </a:solidFill>
              </a:rPr>
              <a:t>1</a:t>
            </a:r>
            <a:r>
              <a:rPr lang="fr-FR" b="1" dirty="0">
                <a:solidFill>
                  <a:schemeClr val="accent5">
                    <a:lumMod val="20000"/>
                    <a:lumOff val="80000"/>
                  </a:schemeClr>
                </a:solidFill>
              </a:rPr>
              <a:t>, E. Jehin</a:t>
            </a:r>
            <a:r>
              <a:rPr lang="fr-FR" b="1" baseline="30000" dirty="0">
                <a:solidFill>
                  <a:schemeClr val="accent5">
                    <a:lumMod val="20000"/>
                    <a:lumOff val="80000"/>
                  </a:schemeClr>
                </a:solidFill>
              </a:rPr>
              <a:t>2</a:t>
            </a:r>
            <a:endParaRPr lang="fr-FR" b="1" dirty="0">
              <a:solidFill>
                <a:schemeClr val="accent5">
                  <a:lumMod val="20000"/>
                  <a:lumOff val="80000"/>
                </a:schemeClr>
              </a:solidFill>
            </a:endParaRPr>
          </a:p>
          <a:p>
            <a:r>
              <a:rPr lang="fr-FR" b="1" dirty="0">
                <a:solidFill>
                  <a:schemeClr val="accent5">
                    <a:lumMod val="20000"/>
                    <a:lumOff val="80000"/>
                  </a:schemeClr>
                </a:solidFill>
              </a:rPr>
              <a:t>01/10/2022</a:t>
            </a:r>
          </a:p>
          <a:p>
            <a:endParaRPr lang="fr-FR" b="1" dirty="0">
              <a:solidFill>
                <a:schemeClr val="accent5">
                  <a:lumMod val="20000"/>
                  <a:lumOff val="80000"/>
                </a:schemeClr>
              </a:solidFill>
            </a:endParaRPr>
          </a:p>
          <a:p>
            <a:r>
              <a:rPr lang="en-US" b="1" baseline="30000" dirty="0">
                <a:solidFill>
                  <a:schemeClr val="accent5">
                    <a:lumMod val="20000"/>
                    <a:lumOff val="80000"/>
                  </a:schemeClr>
                </a:solidFill>
              </a:rPr>
              <a:t>1</a:t>
            </a:r>
            <a:r>
              <a:rPr lang="en-US" b="1" dirty="0">
                <a:solidFill>
                  <a:schemeClr val="accent5">
                    <a:lumMod val="20000"/>
                    <a:lumOff val="80000"/>
                  </a:schemeClr>
                </a:solidFill>
              </a:rPr>
              <a:t>Royal Belgian Institute for Space Aeronomy</a:t>
            </a:r>
          </a:p>
          <a:p>
            <a:r>
              <a:rPr lang="en-US" b="1" baseline="30000" dirty="0">
                <a:solidFill>
                  <a:schemeClr val="accent5">
                    <a:lumMod val="20000"/>
                    <a:lumOff val="80000"/>
                  </a:schemeClr>
                </a:solidFill>
              </a:rPr>
              <a:t>2</a:t>
            </a:r>
            <a:r>
              <a:rPr lang="en-US" b="1" dirty="0">
                <a:solidFill>
                  <a:schemeClr val="accent5">
                    <a:lumMod val="20000"/>
                    <a:lumOff val="80000"/>
                  </a:schemeClr>
                </a:solidFill>
              </a:rPr>
              <a:t>STAR Institute, University of Liège</a:t>
            </a:r>
          </a:p>
          <a:p>
            <a:endParaRPr lang="en-US" b="1" baseline="30000" dirty="0">
              <a:solidFill>
                <a:schemeClr val="accent5">
                  <a:lumMod val="20000"/>
                  <a:lumOff val="80000"/>
                </a:schemeClr>
              </a:solidFill>
            </a:endParaRPr>
          </a:p>
          <a:p>
            <a:r>
              <a:rPr lang="en-US" b="1" baseline="30000" dirty="0">
                <a:solidFill>
                  <a:schemeClr val="accent5">
                    <a:lumMod val="20000"/>
                    <a:lumOff val="80000"/>
                  </a:schemeClr>
                </a:solidFill>
              </a:rPr>
              <a:t>Contact: joachim.balis@aeronomie.be</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6598" y="192505"/>
            <a:ext cx="1269046" cy="166562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1167" y="3889069"/>
            <a:ext cx="1532701" cy="1084905"/>
          </a:xfrm>
          <a:prstGeom prst="rect">
            <a:avLst/>
          </a:prstGeom>
        </p:spPr>
      </p:pic>
      <p:sp>
        <p:nvSpPr>
          <p:cNvPr id="4" name="Slide Number Placeholder 3"/>
          <p:cNvSpPr>
            <a:spLocks noGrp="1"/>
          </p:cNvSpPr>
          <p:nvPr>
            <p:ph type="sldNum" sz="quarter" idx="12"/>
          </p:nvPr>
        </p:nvSpPr>
        <p:spPr/>
        <p:txBody>
          <a:bodyPr/>
          <a:lstStyle/>
          <a:p>
            <a:fld id="{EC430302-9BE5-4853-8A80-0A4241602440}" type="slidenum">
              <a:rPr lang="en-US" smtClean="0"/>
              <a:t>1</a:t>
            </a:fld>
            <a:endParaRPr lang="en-US" dirty="0"/>
          </a:p>
        </p:txBody>
      </p:sp>
    </p:spTree>
    <p:extLst>
      <p:ext uri="{BB962C8B-B14F-4D97-AF65-F5344CB8AC3E}">
        <p14:creationId xmlns:p14="http://schemas.microsoft.com/office/powerpoint/2010/main" val="357315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0CDDAAF-1692-8E93-29B5-82432473DD69}"/>
              </a:ext>
            </a:extLst>
          </p:cNvPr>
          <p:cNvPicPr>
            <a:picLocks noChangeAspect="1"/>
          </p:cNvPicPr>
          <p:nvPr/>
        </p:nvPicPr>
        <p:blipFill rotWithShape="1">
          <a:blip r:embed="rId2"/>
          <a:srcRect l="3387" t="4569" r="7110"/>
          <a:stretch/>
        </p:blipFill>
        <p:spPr>
          <a:xfrm>
            <a:off x="2823614" y="889505"/>
            <a:ext cx="3907404" cy="2957479"/>
          </a:xfrm>
          <a:prstGeom prst="rect">
            <a:avLst/>
          </a:prstGeom>
        </p:spPr>
      </p:pic>
      <p:sp>
        <p:nvSpPr>
          <p:cNvPr id="3" name="Slide Number Placeholder 2">
            <a:extLst>
              <a:ext uri="{FF2B5EF4-FFF2-40B4-BE49-F238E27FC236}">
                <a16:creationId xmlns:a16="http://schemas.microsoft.com/office/drawing/2014/main" id="{C9C18B2D-BA78-499A-834F-9724A575978E}"/>
              </a:ext>
            </a:extLst>
          </p:cNvPr>
          <p:cNvSpPr>
            <a:spLocks noGrp="1"/>
          </p:cNvSpPr>
          <p:nvPr>
            <p:ph type="sldNum" sz="quarter" idx="12"/>
          </p:nvPr>
        </p:nvSpPr>
        <p:spPr>
          <a:xfrm>
            <a:off x="11929270" y="6492874"/>
            <a:ext cx="262730" cy="365125"/>
          </a:xfrm>
        </p:spPr>
        <p:txBody>
          <a:bodyPr/>
          <a:lstStyle/>
          <a:p>
            <a:fld id="{E4F664F7-0DD1-48E0-8BB3-CE2C7B5F217D}" type="slidenum">
              <a:rPr lang="en-BE" smtClean="0"/>
              <a:t>10</a:t>
            </a:fld>
            <a:endParaRPr lang="en-BE" dirty="0"/>
          </a:p>
        </p:txBody>
      </p:sp>
      <p:graphicFrame>
        <p:nvGraphicFramePr>
          <p:cNvPr id="4" name="Table 5">
            <a:extLst>
              <a:ext uri="{FF2B5EF4-FFF2-40B4-BE49-F238E27FC236}">
                <a16:creationId xmlns:a16="http://schemas.microsoft.com/office/drawing/2014/main" id="{91A84400-992D-305D-9DA2-4A546DE8ACB1}"/>
              </a:ext>
            </a:extLst>
          </p:cNvPr>
          <p:cNvGraphicFramePr>
            <a:graphicFrameLocks noGrp="1"/>
          </p:cNvGraphicFramePr>
          <p:nvPr>
            <p:extLst>
              <p:ext uri="{D42A27DB-BD31-4B8C-83A1-F6EECF244321}">
                <p14:modId xmlns:p14="http://schemas.microsoft.com/office/powerpoint/2010/main" val="1374333446"/>
              </p:ext>
            </p:extLst>
          </p:nvPr>
        </p:nvGraphicFramePr>
        <p:xfrm>
          <a:off x="214157" y="3747346"/>
          <a:ext cx="2184400" cy="2590800"/>
        </p:xfrm>
        <a:graphic>
          <a:graphicData uri="http://schemas.openxmlformats.org/drawingml/2006/table">
            <a:tbl>
              <a:tblPr firstRow="1" bandRow="1">
                <a:tableStyleId>{5C22544A-7EE6-4342-B048-85BDC9FD1C3A}</a:tableStyleId>
              </a:tblPr>
              <a:tblGrid>
                <a:gridCol w="2184400">
                  <a:extLst>
                    <a:ext uri="{9D8B030D-6E8A-4147-A177-3AD203B41FA5}">
                      <a16:colId xmlns:a16="http://schemas.microsoft.com/office/drawing/2014/main" val="3398621990"/>
                    </a:ext>
                  </a:extLst>
                </a:gridCol>
              </a:tblGrid>
              <a:tr h="370840">
                <a:tc>
                  <a:txBody>
                    <a:bodyPr/>
                    <a:lstStyle/>
                    <a:p>
                      <a:pPr algn="ctr"/>
                      <a:r>
                        <a:rPr lang="en-US" dirty="0"/>
                        <a:t>Theoretical solution</a:t>
                      </a:r>
                    </a:p>
                  </a:txBody>
                  <a:tcPr/>
                </a:tc>
                <a:extLst>
                  <a:ext uri="{0D108BD9-81ED-4DB2-BD59-A6C34878D82A}">
                    <a16:rowId xmlns:a16="http://schemas.microsoft.com/office/drawing/2014/main" val="2731762706"/>
                  </a:ext>
                </a:extLst>
              </a:tr>
              <a:tr h="370840">
                <a:tc>
                  <a:txBody>
                    <a:bodyPr/>
                    <a:lstStyle/>
                    <a:p>
                      <a:pPr algn="ctr"/>
                      <a:r>
                        <a:rPr lang="en-US" dirty="0"/>
                        <a:t>X</a:t>
                      </a:r>
                      <a:r>
                        <a:rPr lang="en-US" baseline="-16000" dirty="0"/>
                        <a:t>0</a:t>
                      </a:r>
                      <a:r>
                        <a:rPr lang="en-US" dirty="0"/>
                        <a:t> = 121.59 km</a:t>
                      </a:r>
                      <a:endParaRPr lang="en-BE" dirty="0"/>
                    </a:p>
                  </a:txBody>
                  <a:tcPr/>
                </a:tc>
                <a:extLst>
                  <a:ext uri="{0D108BD9-81ED-4DB2-BD59-A6C34878D82A}">
                    <a16:rowId xmlns:a16="http://schemas.microsoft.com/office/drawing/2014/main" val="1475608853"/>
                  </a:ext>
                </a:extLst>
              </a:tr>
              <a:tr h="370840">
                <a:tc>
                  <a:txBody>
                    <a:bodyPr/>
                    <a:lstStyle/>
                    <a:p>
                      <a:pPr algn="ctr"/>
                      <a:r>
                        <a:rPr lang="en-US" dirty="0"/>
                        <a:t>Y</a:t>
                      </a:r>
                      <a:r>
                        <a:rPr lang="en-US" baseline="-16000" dirty="0"/>
                        <a:t>0</a:t>
                      </a:r>
                      <a:r>
                        <a:rPr lang="en-US" dirty="0"/>
                        <a:t> = 95.16 km</a:t>
                      </a:r>
                      <a:endParaRPr lang="en-BE" dirty="0"/>
                    </a:p>
                  </a:txBody>
                  <a:tcPr/>
                </a:tc>
                <a:extLst>
                  <a:ext uri="{0D108BD9-81ED-4DB2-BD59-A6C34878D82A}">
                    <a16:rowId xmlns:a16="http://schemas.microsoft.com/office/drawing/2014/main" val="56728883"/>
                  </a:ext>
                </a:extLst>
              </a:tr>
              <a:tr h="362374">
                <a:tc>
                  <a:txBody>
                    <a:bodyPr/>
                    <a:lstStyle/>
                    <a:p>
                      <a:pPr algn="ctr"/>
                      <a:r>
                        <a:rPr lang="en-US" dirty="0"/>
                        <a:t>Z</a:t>
                      </a:r>
                      <a:r>
                        <a:rPr lang="en-US" baseline="-16000" dirty="0"/>
                        <a:t>0</a:t>
                      </a:r>
                      <a:r>
                        <a:rPr lang="en-US" dirty="0"/>
                        <a:t> = 99.39 km</a:t>
                      </a:r>
                      <a:endParaRPr lang="en-BE" dirty="0"/>
                    </a:p>
                  </a:txBody>
                  <a:tcPr/>
                </a:tc>
                <a:extLst>
                  <a:ext uri="{0D108BD9-81ED-4DB2-BD59-A6C34878D82A}">
                    <a16:rowId xmlns:a16="http://schemas.microsoft.com/office/drawing/2014/main" val="3081470794"/>
                  </a:ext>
                </a:extLst>
              </a:tr>
              <a:tr h="370840">
                <a:tc>
                  <a:txBody>
                    <a:bodyPr/>
                    <a:lstStyle/>
                    <a:p>
                      <a:pPr algn="ctr"/>
                      <a:r>
                        <a:rPr lang="en-US" dirty="0"/>
                        <a:t>V</a:t>
                      </a:r>
                      <a:r>
                        <a:rPr lang="en-US" baseline="-16000" dirty="0"/>
                        <a:t>x</a:t>
                      </a:r>
                      <a:r>
                        <a:rPr lang="en-US" dirty="0"/>
                        <a:t> = -18.88 km/s</a:t>
                      </a:r>
                      <a:endParaRPr lang="en-BE" dirty="0"/>
                    </a:p>
                  </a:txBody>
                  <a:tcPr/>
                </a:tc>
                <a:extLst>
                  <a:ext uri="{0D108BD9-81ED-4DB2-BD59-A6C34878D82A}">
                    <a16:rowId xmlns:a16="http://schemas.microsoft.com/office/drawing/2014/main" val="38019152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V</a:t>
                      </a:r>
                      <a:r>
                        <a:rPr lang="en-US" baseline="-16000" dirty="0" err="1"/>
                        <a:t>y</a:t>
                      </a:r>
                      <a:r>
                        <a:rPr lang="en-US" dirty="0"/>
                        <a:t> = 34.43 km/s</a:t>
                      </a:r>
                      <a:endParaRPr lang="en-BE" dirty="0"/>
                    </a:p>
                  </a:txBody>
                  <a:tcPr/>
                </a:tc>
                <a:extLst>
                  <a:ext uri="{0D108BD9-81ED-4DB2-BD59-A6C34878D82A}">
                    <a16:rowId xmlns:a16="http://schemas.microsoft.com/office/drawing/2014/main" val="378628168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V</a:t>
                      </a:r>
                      <a:r>
                        <a:rPr lang="en-US" baseline="-16000" dirty="0" err="1"/>
                        <a:t>z</a:t>
                      </a:r>
                      <a:r>
                        <a:rPr lang="en-US" dirty="0"/>
                        <a:t> = -12.87 km/s</a:t>
                      </a:r>
                      <a:endParaRPr lang="en-BE" dirty="0"/>
                    </a:p>
                  </a:txBody>
                  <a:tcPr/>
                </a:tc>
                <a:extLst>
                  <a:ext uri="{0D108BD9-81ED-4DB2-BD59-A6C34878D82A}">
                    <a16:rowId xmlns:a16="http://schemas.microsoft.com/office/drawing/2014/main" val="105542109"/>
                  </a:ext>
                </a:extLst>
              </a:tr>
            </a:tbl>
          </a:graphicData>
        </a:graphic>
      </p:graphicFrame>
      <p:graphicFrame>
        <p:nvGraphicFramePr>
          <p:cNvPr id="24" name="Table 5">
            <a:extLst>
              <a:ext uri="{FF2B5EF4-FFF2-40B4-BE49-F238E27FC236}">
                <a16:creationId xmlns:a16="http://schemas.microsoft.com/office/drawing/2014/main" id="{5B882368-59CB-90E5-EA42-8D73981CF886}"/>
              </a:ext>
            </a:extLst>
          </p:cNvPr>
          <p:cNvGraphicFramePr>
            <a:graphicFrameLocks noGrp="1"/>
          </p:cNvGraphicFramePr>
          <p:nvPr>
            <p:extLst>
              <p:ext uri="{D42A27DB-BD31-4B8C-83A1-F6EECF244321}">
                <p14:modId xmlns:p14="http://schemas.microsoft.com/office/powerpoint/2010/main" val="1022794633"/>
              </p:ext>
            </p:extLst>
          </p:nvPr>
        </p:nvGraphicFramePr>
        <p:xfrm>
          <a:off x="10314297" y="358458"/>
          <a:ext cx="1695977" cy="3108960"/>
        </p:xfrm>
        <a:graphic>
          <a:graphicData uri="http://schemas.openxmlformats.org/drawingml/2006/table">
            <a:tbl>
              <a:tblPr firstRow="1" bandRow="1">
                <a:tableStyleId>{5C22544A-7EE6-4342-B048-85BDC9FD1C3A}</a:tableStyleId>
              </a:tblPr>
              <a:tblGrid>
                <a:gridCol w="1695977">
                  <a:extLst>
                    <a:ext uri="{9D8B030D-6E8A-4147-A177-3AD203B41FA5}">
                      <a16:colId xmlns:a16="http://schemas.microsoft.com/office/drawing/2014/main" val="3398621990"/>
                    </a:ext>
                  </a:extLst>
                </a:gridCol>
              </a:tblGrid>
              <a:tr h="860217">
                <a:tc>
                  <a:txBody>
                    <a:bodyPr/>
                    <a:lstStyle/>
                    <a:p>
                      <a:pPr algn="ctr"/>
                      <a:r>
                        <a:rPr lang="en-US" dirty="0"/>
                        <a:t>Method 1 reconstruction error</a:t>
                      </a:r>
                    </a:p>
                  </a:txBody>
                  <a:tcPr/>
                </a:tc>
                <a:extLst>
                  <a:ext uri="{0D108BD9-81ED-4DB2-BD59-A6C34878D82A}">
                    <a16:rowId xmlns:a16="http://schemas.microsoft.com/office/drawing/2014/main" val="2731762706"/>
                  </a:ext>
                </a:extLst>
              </a:tr>
              <a:tr h="860217">
                <a:tc>
                  <a:txBody>
                    <a:bodyPr/>
                    <a:lstStyle/>
                    <a:p>
                      <a:pPr algn="ctr"/>
                      <a:r>
                        <a:rPr lang="en-US" dirty="0"/>
                        <a:t>Reference specular point: 33.12 km</a:t>
                      </a:r>
                      <a:endParaRPr lang="en-BE" dirty="0"/>
                    </a:p>
                  </a:txBody>
                  <a:tcPr/>
                </a:tc>
                <a:extLst>
                  <a:ext uri="{0D108BD9-81ED-4DB2-BD59-A6C34878D82A}">
                    <a16:rowId xmlns:a16="http://schemas.microsoft.com/office/drawing/2014/main" val="1475608853"/>
                  </a:ext>
                </a:extLst>
              </a:tr>
              <a:tr h="602152">
                <a:tc>
                  <a:txBody>
                    <a:bodyPr/>
                    <a:lstStyle/>
                    <a:p>
                      <a:pPr algn="ctr"/>
                      <a:r>
                        <a:rPr lang="en-US" dirty="0"/>
                        <a:t>Velocity norm: 0.85 km/s</a:t>
                      </a:r>
                      <a:endParaRPr lang="en-BE" dirty="0"/>
                    </a:p>
                  </a:txBody>
                  <a:tcPr/>
                </a:tc>
                <a:extLst>
                  <a:ext uri="{0D108BD9-81ED-4DB2-BD59-A6C34878D82A}">
                    <a16:rowId xmlns:a16="http://schemas.microsoft.com/office/drawing/2014/main" val="56728883"/>
                  </a:ext>
                </a:extLst>
              </a:tr>
              <a:tr h="602152">
                <a:tc>
                  <a:txBody>
                    <a:bodyPr/>
                    <a:lstStyle/>
                    <a:p>
                      <a:pPr algn="ctr"/>
                      <a:r>
                        <a:rPr lang="en-US" dirty="0"/>
                        <a:t>Inclination: 1.21°</a:t>
                      </a:r>
                      <a:endParaRPr lang="en-BE" dirty="0"/>
                    </a:p>
                  </a:txBody>
                  <a:tcPr/>
                </a:tc>
                <a:extLst>
                  <a:ext uri="{0D108BD9-81ED-4DB2-BD59-A6C34878D82A}">
                    <a16:rowId xmlns:a16="http://schemas.microsoft.com/office/drawing/2014/main" val="3081470794"/>
                  </a:ext>
                </a:extLst>
              </a:tr>
            </a:tbl>
          </a:graphicData>
        </a:graphic>
      </p:graphicFrame>
      <p:graphicFrame>
        <p:nvGraphicFramePr>
          <p:cNvPr id="25" name="Table 5">
            <a:extLst>
              <a:ext uri="{FF2B5EF4-FFF2-40B4-BE49-F238E27FC236}">
                <a16:creationId xmlns:a16="http://schemas.microsoft.com/office/drawing/2014/main" id="{87B94B56-D180-2398-850C-944B61538B25}"/>
              </a:ext>
            </a:extLst>
          </p:cNvPr>
          <p:cNvGraphicFramePr>
            <a:graphicFrameLocks noGrp="1"/>
          </p:cNvGraphicFramePr>
          <p:nvPr>
            <p:extLst>
              <p:ext uri="{D42A27DB-BD31-4B8C-83A1-F6EECF244321}">
                <p14:modId xmlns:p14="http://schemas.microsoft.com/office/powerpoint/2010/main" val="2606661566"/>
              </p:ext>
            </p:extLst>
          </p:nvPr>
        </p:nvGraphicFramePr>
        <p:xfrm>
          <a:off x="10324428" y="3512337"/>
          <a:ext cx="1695977" cy="3108960"/>
        </p:xfrm>
        <a:graphic>
          <a:graphicData uri="http://schemas.openxmlformats.org/drawingml/2006/table">
            <a:tbl>
              <a:tblPr firstRow="1" bandRow="1">
                <a:tableStyleId>{5C22544A-7EE6-4342-B048-85BDC9FD1C3A}</a:tableStyleId>
              </a:tblPr>
              <a:tblGrid>
                <a:gridCol w="1695977">
                  <a:extLst>
                    <a:ext uri="{9D8B030D-6E8A-4147-A177-3AD203B41FA5}">
                      <a16:colId xmlns:a16="http://schemas.microsoft.com/office/drawing/2014/main" val="3398621990"/>
                    </a:ext>
                  </a:extLst>
                </a:gridCol>
              </a:tblGrid>
              <a:tr h="893389">
                <a:tc>
                  <a:txBody>
                    <a:bodyPr/>
                    <a:lstStyle/>
                    <a:p>
                      <a:pPr algn="ctr"/>
                      <a:r>
                        <a:rPr lang="en-US" dirty="0"/>
                        <a:t>Method 2 reconstruction error</a:t>
                      </a:r>
                    </a:p>
                  </a:txBody>
                  <a:tcPr/>
                </a:tc>
                <a:extLst>
                  <a:ext uri="{0D108BD9-81ED-4DB2-BD59-A6C34878D82A}">
                    <a16:rowId xmlns:a16="http://schemas.microsoft.com/office/drawing/2014/main" val="2731762706"/>
                  </a:ext>
                </a:extLst>
              </a:tr>
              <a:tr h="893389">
                <a:tc>
                  <a:txBody>
                    <a:bodyPr/>
                    <a:lstStyle/>
                    <a:p>
                      <a:pPr algn="ctr"/>
                      <a:r>
                        <a:rPr lang="en-US" dirty="0"/>
                        <a:t>Reference specular point: 1.34 km</a:t>
                      </a:r>
                      <a:endParaRPr lang="en-BE" dirty="0"/>
                    </a:p>
                  </a:txBody>
                  <a:tcPr/>
                </a:tc>
                <a:extLst>
                  <a:ext uri="{0D108BD9-81ED-4DB2-BD59-A6C34878D82A}">
                    <a16:rowId xmlns:a16="http://schemas.microsoft.com/office/drawing/2014/main" val="1475608853"/>
                  </a:ext>
                </a:extLst>
              </a:tr>
              <a:tr h="625372">
                <a:tc>
                  <a:txBody>
                    <a:bodyPr/>
                    <a:lstStyle/>
                    <a:p>
                      <a:pPr algn="ctr"/>
                      <a:r>
                        <a:rPr lang="en-US" dirty="0"/>
                        <a:t>Velocity norm: 0.08 km/s</a:t>
                      </a:r>
                      <a:endParaRPr lang="en-BE" dirty="0"/>
                    </a:p>
                  </a:txBody>
                  <a:tcPr/>
                </a:tc>
                <a:extLst>
                  <a:ext uri="{0D108BD9-81ED-4DB2-BD59-A6C34878D82A}">
                    <a16:rowId xmlns:a16="http://schemas.microsoft.com/office/drawing/2014/main" val="56728883"/>
                  </a:ext>
                </a:extLst>
              </a:tr>
              <a:tr h="625372">
                <a:tc>
                  <a:txBody>
                    <a:bodyPr/>
                    <a:lstStyle/>
                    <a:p>
                      <a:pPr algn="ctr"/>
                      <a:r>
                        <a:rPr lang="en-US" dirty="0"/>
                        <a:t>Inclination: 1.12°</a:t>
                      </a:r>
                      <a:endParaRPr lang="en-BE" dirty="0"/>
                    </a:p>
                  </a:txBody>
                  <a:tcPr/>
                </a:tc>
                <a:extLst>
                  <a:ext uri="{0D108BD9-81ED-4DB2-BD59-A6C34878D82A}">
                    <a16:rowId xmlns:a16="http://schemas.microsoft.com/office/drawing/2014/main" val="3081470794"/>
                  </a:ext>
                </a:extLst>
              </a:tr>
            </a:tbl>
          </a:graphicData>
        </a:graphic>
      </p:graphicFrame>
      <p:pic>
        <p:nvPicPr>
          <p:cNvPr id="18" name="Picture 17">
            <a:extLst>
              <a:ext uri="{FF2B5EF4-FFF2-40B4-BE49-F238E27FC236}">
                <a16:creationId xmlns:a16="http://schemas.microsoft.com/office/drawing/2014/main" id="{730BDF99-E9D4-1CE4-A242-96CB273AE330}"/>
              </a:ext>
            </a:extLst>
          </p:cNvPr>
          <p:cNvPicPr>
            <a:picLocks noChangeAspect="1"/>
          </p:cNvPicPr>
          <p:nvPr/>
        </p:nvPicPr>
        <p:blipFill rotWithShape="1">
          <a:blip r:embed="rId3"/>
          <a:srcRect l="3400" t="4038" r="8396"/>
          <a:stretch/>
        </p:blipFill>
        <p:spPr>
          <a:xfrm>
            <a:off x="2848770" y="3878477"/>
            <a:ext cx="3882248" cy="2979523"/>
          </a:xfrm>
          <a:prstGeom prst="rect">
            <a:avLst/>
          </a:prstGeom>
        </p:spPr>
      </p:pic>
      <p:pic>
        <p:nvPicPr>
          <p:cNvPr id="19" name="Content Placeholder 6">
            <a:extLst>
              <a:ext uri="{FF2B5EF4-FFF2-40B4-BE49-F238E27FC236}">
                <a16:creationId xmlns:a16="http://schemas.microsoft.com/office/drawing/2014/main" id="{B2491EF3-1957-2F7B-9C09-2EC8438FD052}"/>
              </a:ext>
            </a:extLst>
          </p:cNvPr>
          <p:cNvPicPr>
            <a:picLocks noGrp="1" noChangeAspect="1"/>
          </p:cNvPicPr>
          <p:nvPr>
            <p:ph idx="1"/>
          </p:nvPr>
        </p:nvPicPr>
        <p:blipFill rotWithShape="1">
          <a:blip r:embed="rId4"/>
          <a:srcRect l="1757" t="7343" r="6353" b="1634"/>
          <a:stretch/>
        </p:blipFill>
        <p:spPr>
          <a:xfrm>
            <a:off x="6667187" y="4099337"/>
            <a:ext cx="3539195" cy="2420529"/>
          </a:xfrm>
        </p:spPr>
      </p:pic>
      <p:sp>
        <p:nvSpPr>
          <p:cNvPr id="23" name="Title 1">
            <a:extLst>
              <a:ext uri="{FF2B5EF4-FFF2-40B4-BE49-F238E27FC236}">
                <a16:creationId xmlns:a16="http://schemas.microsoft.com/office/drawing/2014/main" id="{C2F557E0-CF2F-C235-D939-B34E5DB4AB9A}"/>
              </a:ext>
            </a:extLst>
          </p:cNvPr>
          <p:cNvSpPr txBox="1">
            <a:spLocks/>
          </p:cNvSpPr>
          <p:nvPr/>
        </p:nvSpPr>
        <p:spPr>
          <a:xfrm>
            <a:off x="5908393" y="3876462"/>
            <a:ext cx="1463849" cy="98669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dirty="0"/>
              <a:t>Method 2</a:t>
            </a:r>
            <a:br>
              <a:rPr lang="en-US" dirty="0"/>
            </a:br>
            <a:r>
              <a:rPr lang="en-US" dirty="0"/>
              <a:t> </a:t>
            </a:r>
            <a:endParaRPr lang="en-BE" dirty="0"/>
          </a:p>
        </p:txBody>
      </p:sp>
      <p:pic>
        <p:nvPicPr>
          <p:cNvPr id="20" name="Picture 19">
            <a:extLst>
              <a:ext uri="{FF2B5EF4-FFF2-40B4-BE49-F238E27FC236}">
                <a16:creationId xmlns:a16="http://schemas.microsoft.com/office/drawing/2014/main" id="{B16C7B21-A397-7240-4509-17FE9FA5C6ED}"/>
              </a:ext>
            </a:extLst>
          </p:cNvPr>
          <p:cNvPicPr>
            <a:picLocks noChangeAspect="1"/>
          </p:cNvPicPr>
          <p:nvPr/>
        </p:nvPicPr>
        <p:blipFill rotWithShape="1">
          <a:blip r:embed="rId5"/>
          <a:srcRect l="2505" t="10540" r="6982" b="2498"/>
          <a:stretch/>
        </p:blipFill>
        <p:spPr>
          <a:xfrm>
            <a:off x="6688367" y="1162099"/>
            <a:ext cx="3496833" cy="2305319"/>
          </a:xfrm>
          <a:prstGeom prst="rect">
            <a:avLst/>
          </a:prstGeom>
        </p:spPr>
      </p:pic>
      <p:sp>
        <p:nvSpPr>
          <p:cNvPr id="2" name="Title 1">
            <a:extLst>
              <a:ext uri="{FF2B5EF4-FFF2-40B4-BE49-F238E27FC236}">
                <a16:creationId xmlns:a16="http://schemas.microsoft.com/office/drawing/2014/main" id="{91C99D3C-1148-4591-8230-D199BB2F77A8}"/>
              </a:ext>
            </a:extLst>
          </p:cNvPr>
          <p:cNvSpPr>
            <a:spLocks noGrp="1"/>
          </p:cNvSpPr>
          <p:nvPr>
            <p:ph type="title"/>
          </p:nvPr>
        </p:nvSpPr>
        <p:spPr>
          <a:xfrm>
            <a:off x="5908393" y="889506"/>
            <a:ext cx="1463849" cy="986690"/>
          </a:xfrm>
        </p:spPr>
        <p:txBody>
          <a:bodyPr>
            <a:normAutofit fontScale="90000"/>
          </a:bodyPr>
          <a:lstStyle/>
          <a:p>
            <a:pPr algn="ctr"/>
            <a:r>
              <a:rPr lang="en-US" sz="2700" dirty="0"/>
              <a:t>Method 1</a:t>
            </a:r>
            <a:br>
              <a:rPr lang="en-US" dirty="0"/>
            </a:br>
            <a:r>
              <a:rPr lang="en-US" dirty="0"/>
              <a:t> </a:t>
            </a:r>
            <a:endParaRPr lang="en-BE" dirty="0"/>
          </a:p>
        </p:txBody>
      </p:sp>
      <p:pic>
        <p:nvPicPr>
          <p:cNvPr id="6" name="Picture 5">
            <a:extLst>
              <a:ext uri="{FF2B5EF4-FFF2-40B4-BE49-F238E27FC236}">
                <a16:creationId xmlns:a16="http://schemas.microsoft.com/office/drawing/2014/main" id="{3D24ECA2-7149-F2DB-964C-598202FE8E7B}"/>
              </a:ext>
            </a:extLst>
          </p:cNvPr>
          <p:cNvPicPr>
            <a:picLocks noChangeAspect="1"/>
          </p:cNvPicPr>
          <p:nvPr/>
        </p:nvPicPr>
        <p:blipFill>
          <a:blip r:embed="rId6"/>
          <a:stretch>
            <a:fillRect/>
          </a:stretch>
        </p:blipFill>
        <p:spPr>
          <a:xfrm>
            <a:off x="57151" y="1275371"/>
            <a:ext cx="2666864" cy="1728247"/>
          </a:xfrm>
          <a:prstGeom prst="rect">
            <a:avLst/>
          </a:prstGeom>
        </p:spPr>
      </p:pic>
      <p:sp>
        <p:nvSpPr>
          <p:cNvPr id="5" name="TextBox 4">
            <a:extLst>
              <a:ext uri="{FF2B5EF4-FFF2-40B4-BE49-F238E27FC236}">
                <a16:creationId xmlns:a16="http://schemas.microsoft.com/office/drawing/2014/main" id="{332E1D72-0123-21CA-89A7-EF6CF77F5242}"/>
              </a:ext>
            </a:extLst>
          </p:cNvPr>
          <p:cNvSpPr txBox="1"/>
          <p:nvPr/>
        </p:nvSpPr>
        <p:spPr>
          <a:xfrm>
            <a:off x="2063598" y="2914748"/>
            <a:ext cx="7856738" cy="1200329"/>
          </a:xfrm>
          <a:prstGeom prst="rect">
            <a:avLst/>
          </a:prstGeom>
          <a:solidFill>
            <a:schemeClr val="bg1"/>
          </a:solidFill>
          <a:ln>
            <a:solidFill>
              <a:schemeClr val="tx1"/>
            </a:solidFill>
          </a:ln>
        </p:spPr>
        <p:txBody>
          <a:bodyPr wrap="square" rtlCol="0">
            <a:spAutoFit/>
          </a:bodyPr>
          <a:lstStyle/>
          <a:p>
            <a:pPr algn="ctr"/>
            <a:r>
              <a:rPr lang="en-US" sz="2400" b="1" dirty="0"/>
              <a:t>- Method 1 yields results within the error margins of the optical data for the radiant (&lt; 2°) and the velocity (&lt; 5%)</a:t>
            </a:r>
          </a:p>
          <a:p>
            <a:pPr algn="ctr"/>
            <a:r>
              <a:rPr lang="en-US" sz="2400" b="1" dirty="0"/>
              <a:t>- Method 2 highly improves the position of the trajectories</a:t>
            </a:r>
            <a:endParaRPr lang="en-BE" sz="2400" b="1" dirty="0"/>
          </a:p>
        </p:txBody>
      </p:sp>
      <p:sp>
        <p:nvSpPr>
          <p:cNvPr id="8" name="Title 1">
            <a:extLst>
              <a:ext uri="{FF2B5EF4-FFF2-40B4-BE49-F238E27FC236}">
                <a16:creationId xmlns:a16="http://schemas.microsoft.com/office/drawing/2014/main" id="{58EAFF67-9C5A-AC9A-4226-248A7A31E2F4}"/>
              </a:ext>
            </a:extLst>
          </p:cNvPr>
          <p:cNvSpPr txBox="1">
            <a:spLocks/>
          </p:cNvSpPr>
          <p:nvPr/>
        </p:nvSpPr>
        <p:spPr>
          <a:xfrm>
            <a:off x="1070847" y="-71120"/>
            <a:ext cx="10515600" cy="991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 – CAMS trajectory 105</a:t>
            </a:r>
            <a:endParaRPr lang="en-BE" dirty="0"/>
          </a:p>
        </p:txBody>
      </p:sp>
    </p:spTree>
    <p:extLst>
      <p:ext uri="{BB962C8B-B14F-4D97-AF65-F5344CB8AC3E}">
        <p14:creationId xmlns:p14="http://schemas.microsoft.com/office/powerpoint/2010/main" val="14672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D12C1-E129-4DFD-885D-02BA23882558}"/>
              </a:ext>
            </a:extLst>
          </p:cNvPr>
          <p:cNvSpPr>
            <a:spLocks noGrp="1"/>
          </p:cNvSpPr>
          <p:nvPr>
            <p:ph type="title"/>
          </p:nvPr>
        </p:nvSpPr>
        <p:spPr>
          <a:xfrm>
            <a:off x="838200" y="77741"/>
            <a:ext cx="10515600" cy="1325563"/>
          </a:xfrm>
        </p:spPr>
        <p:txBody>
          <a:bodyPr/>
          <a:lstStyle/>
          <a:p>
            <a:r>
              <a:rPr lang="en-US" dirty="0"/>
              <a:t>Conclusions &amp; Perspectives</a:t>
            </a:r>
            <a:endParaRPr lang="en-BE" dirty="0"/>
          </a:p>
        </p:txBody>
      </p:sp>
      <p:sp>
        <p:nvSpPr>
          <p:cNvPr id="3" name="Content Placeholder 2">
            <a:extLst>
              <a:ext uri="{FF2B5EF4-FFF2-40B4-BE49-F238E27FC236}">
                <a16:creationId xmlns:a16="http://schemas.microsoft.com/office/drawing/2014/main" id="{5A31270D-FB91-4F8C-B48E-306B0E6E1748}"/>
              </a:ext>
            </a:extLst>
          </p:cNvPr>
          <p:cNvSpPr>
            <a:spLocks noGrp="1"/>
          </p:cNvSpPr>
          <p:nvPr>
            <p:ph idx="1"/>
          </p:nvPr>
        </p:nvSpPr>
        <p:spPr>
          <a:xfrm>
            <a:off x="62144" y="1275715"/>
            <a:ext cx="11291656" cy="5878120"/>
          </a:xfrm>
        </p:spPr>
        <p:txBody>
          <a:bodyPr>
            <a:normAutofit/>
          </a:bodyPr>
          <a:lstStyle/>
          <a:p>
            <a:r>
              <a:rPr lang="en-US" dirty="0"/>
              <a:t>A </a:t>
            </a:r>
            <a:r>
              <a:rPr lang="en-US" b="1" dirty="0"/>
              <a:t>non-linear trajectory reconstruction </a:t>
            </a:r>
            <a:r>
              <a:rPr lang="en-US" dirty="0"/>
              <a:t>solver has been developed</a:t>
            </a:r>
          </a:p>
          <a:p>
            <a:r>
              <a:rPr lang="en-US" dirty="0"/>
              <a:t>The </a:t>
            </a:r>
            <a:r>
              <a:rPr lang="en-US" b="1" dirty="0"/>
              <a:t>post-processing</a:t>
            </a:r>
            <a:r>
              <a:rPr lang="en-US" dirty="0"/>
              <a:t> of the radio signals has been implemented</a:t>
            </a:r>
          </a:p>
          <a:p>
            <a:r>
              <a:rPr lang="en-US" dirty="0"/>
              <a:t>The method using </a:t>
            </a:r>
            <a:r>
              <a:rPr lang="en-US" b="1" dirty="0"/>
              <a:t>the interferometer is much less sensitive </a:t>
            </a:r>
            <a:r>
              <a:rPr lang="en-US" dirty="0"/>
              <a:t>to the uncertainties on the time delays</a:t>
            </a:r>
          </a:p>
          <a:p>
            <a:r>
              <a:rPr lang="en-US" dirty="0"/>
              <a:t>Several reconstructed trajectories with both methods yield an </a:t>
            </a:r>
            <a:r>
              <a:rPr lang="en-US" b="1" dirty="0"/>
              <a:t>inclination (&lt; 2°) and a velocity (&lt; 5%) uncertainty </a:t>
            </a:r>
            <a:r>
              <a:rPr lang="en-US" dirty="0"/>
              <a:t>comparable to CAMS optical data</a:t>
            </a:r>
          </a:p>
          <a:p>
            <a:endParaRPr lang="en-US" b="1" dirty="0"/>
          </a:p>
          <a:p>
            <a:r>
              <a:rPr lang="en-US" dirty="0"/>
              <a:t>Further effort is required to </a:t>
            </a:r>
            <a:r>
              <a:rPr lang="en-US" b="1" dirty="0"/>
              <a:t>calibrate the BRAMS interferometer</a:t>
            </a:r>
          </a:p>
          <a:p>
            <a:r>
              <a:rPr lang="en-US" dirty="0"/>
              <a:t>The </a:t>
            </a:r>
            <a:r>
              <a:rPr lang="en-US" b="1" dirty="0"/>
              <a:t>pre-t0 speed determination </a:t>
            </a:r>
            <a:r>
              <a:rPr lang="en-US" dirty="0"/>
              <a:t>method (Mazur et al., 2020) is currently investigated</a:t>
            </a:r>
          </a:p>
          <a:p>
            <a:r>
              <a:rPr lang="en-US" dirty="0"/>
              <a:t>The introduction of </a:t>
            </a:r>
            <a:r>
              <a:rPr lang="en-US" b="1" dirty="0"/>
              <a:t>deceleration models </a:t>
            </a:r>
            <a:r>
              <a:rPr lang="en-US" dirty="0"/>
              <a:t>inside the solver will be tested</a:t>
            </a:r>
          </a:p>
          <a:p>
            <a:endParaRPr lang="en-US" dirty="0"/>
          </a:p>
        </p:txBody>
      </p:sp>
      <p:sp>
        <p:nvSpPr>
          <p:cNvPr id="4" name="Slide Number Placeholder 3">
            <a:extLst>
              <a:ext uri="{FF2B5EF4-FFF2-40B4-BE49-F238E27FC236}">
                <a16:creationId xmlns:a16="http://schemas.microsoft.com/office/drawing/2014/main" id="{75A63275-474E-430A-B31E-AE2CEDCA745B}"/>
              </a:ext>
            </a:extLst>
          </p:cNvPr>
          <p:cNvSpPr>
            <a:spLocks noGrp="1"/>
          </p:cNvSpPr>
          <p:nvPr>
            <p:ph type="sldNum" sz="quarter" idx="12"/>
          </p:nvPr>
        </p:nvSpPr>
        <p:spPr/>
        <p:txBody>
          <a:bodyPr/>
          <a:lstStyle/>
          <a:p>
            <a:fld id="{7B3A460A-B749-420A-B3CB-88773B09062C}" type="slidenum">
              <a:rPr lang="en-BE" smtClean="0"/>
              <a:t>11</a:t>
            </a:fld>
            <a:endParaRPr lang="en-BE"/>
          </a:p>
        </p:txBody>
      </p:sp>
    </p:spTree>
    <p:extLst>
      <p:ext uri="{BB962C8B-B14F-4D97-AF65-F5344CB8AC3E}">
        <p14:creationId xmlns:p14="http://schemas.microsoft.com/office/powerpoint/2010/main" val="96919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A11FD-2A39-481B-A19A-F148D2A4A923}"/>
              </a:ext>
            </a:extLst>
          </p:cNvPr>
          <p:cNvSpPr>
            <a:spLocks noGrp="1"/>
          </p:cNvSpPr>
          <p:nvPr>
            <p:ph type="title"/>
          </p:nvPr>
        </p:nvSpPr>
        <p:spPr>
          <a:xfrm>
            <a:off x="2951087" y="2623978"/>
            <a:ext cx="5518210" cy="1325563"/>
          </a:xfrm>
        </p:spPr>
        <p:txBody>
          <a:bodyPr/>
          <a:lstStyle/>
          <a:p>
            <a:r>
              <a:rPr lang="en-US" dirty="0"/>
              <a:t>Thank you for listening!</a:t>
            </a:r>
            <a:endParaRPr lang="en-BE" dirty="0"/>
          </a:p>
        </p:txBody>
      </p:sp>
      <p:sp>
        <p:nvSpPr>
          <p:cNvPr id="4" name="Slide Number Placeholder 3">
            <a:extLst>
              <a:ext uri="{FF2B5EF4-FFF2-40B4-BE49-F238E27FC236}">
                <a16:creationId xmlns:a16="http://schemas.microsoft.com/office/drawing/2014/main" id="{BECEC256-2401-42DD-A733-42E6A971AB93}"/>
              </a:ext>
            </a:extLst>
          </p:cNvPr>
          <p:cNvSpPr>
            <a:spLocks noGrp="1"/>
          </p:cNvSpPr>
          <p:nvPr>
            <p:ph type="sldNum" sz="quarter" idx="12"/>
          </p:nvPr>
        </p:nvSpPr>
        <p:spPr/>
        <p:txBody>
          <a:bodyPr/>
          <a:lstStyle/>
          <a:p>
            <a:fld id="{7B3A460A-B749-420A-B3CB-88773B09062C}" type="slidenum">
              <a:rPr lang="en-BE" smtClean="0"/>
              <a:t>12</a:t>
            </a:fld>
            <a:endParaRPr lang="en-BE"/>
          </a:p>
        </p:txBody>
      </p:sp>
    </p:spTree>
    <p:extLst>
      <p:ext uri="{BB962C8B-B14F-4D97-AF65-F5344CB8AC3E}">
        <p14:creationId xmlns:p14="http://schemas.microsoft.com/office/powerpoint/2010/main" val="3657952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E919D-771F-4893-4D4F-779DE267AD9F}"/>
              </a:ext>
            </a:extLst>
          </p:cNvPr>
          <p:cNvSpPr>
            <a:spLocks noGrp="1"/>
          </p:cNvSpPr>
          <p:nvPr>
            <p:ph type="title"/>
          </p:nvPr>
        </p:nvSpPr>
        <p:spPr/>
        <p:txBody>
          <a:bodyPr/>
          <a:lstStyle/>
          <a:p>
            <a:endParaRPr lang="en-BE"/>
          </a:p>
        </p:txBody>
      </p:sp>
      <p:sp>
        <p:nvSpPr>
          <p:cNvPr id="3" name="Content Placeholder 2">
            <a:extLst>
              <a:ext uri="{FF2B5EF4-FFF2-40B4-BE49-F238E27FC236}">
                <a16:creationId xmlns:a16="http://schemas.microsoft.com/office/drawing/2014/main" id="{D68C69DC-10D6-477B-326F-D84284C84F27}"/>
              </a:ext>
            </a:extLst>
          </p:cNvPr>
          <p:cNvSpPr>
            <a:spLocks noGrp="1"/>
          </p:cNvSpPr>
          <p:nvPr>
            <p:ph idx="1"/>
          </p:nvPr>
        </p:nvSpPr>
        <p:spPr/>
        <p:txBody>
          <a:bodyPr/>
          <a:lstStyle/>
          <a:p>
            <a:endParaRPr lang="en-BE"/>
          </a:p>
        </p:txBody>
      </p:sp>
      <p:sp>
        <p:nvSpPr>
          <p:cNvPr id="4" name="Slide Number Placeholder 3">
            <a:extLst>
              <a:ext uri="{FF2B5EF4-FFF2-40B4-BE49-F238E27FC236}">
                <a16:creationId xmlns:a16="http://schemas.microsoft.com/office/drawing/2014/main" id="{C322B715-7974-8528-6A26-8ACB2E46FBF0}"/>
              </a:ext>
            </a:extLst>
          </p:cNvPr>
          <p:cNvSpPr>
            <a:spLocks noGrp="1"/>
          </p:cNvSpPr>
          <p:nvPr>
            <p:ph type="sldNum" sz="quarter" idx="12"/>
          </p:nvPr>
        </p:nvSpPr>
        <p:spPr/>
        <p:txBody>
          <a:bodyPr/>
          <a:lstStyle/>
          <a:p>
            <a:fld id="{ABC663A3-4A86-4102-B63F-9C670246DACC}" type="slidenum">
              <a:rPr lang="en-BE" smtClean="0"/>
              <a:t>13</a:t>
            </a:fld>
            <a:endParaRPr lang="en-BE"/>
          </a:p>
        </p:txBody>
      </p:sp>
    </p:spTree>
    <p:extLst>
      <p:ext uri="{BB962C8B-B14F-4D97-AF65-F5344CB8AC3E}">
        <p14:creationId xmlns:p14="http://schemas.microsoft.com/office/powerpoint/2010/main" val="1593566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56BD8-FEDA-A986-95E6-5A3BF3B95163}"/>
              </a:ext>
            </a:extLst>
          </p:cNvPr>
          <p:cNvSpPr>
            <a:spLocks noGrp="1"/>
          </p:cNvSpPr>
          <p:nvPr>
            <p:ph type="title"/>
          </p:nvPr>
        </p:nvSpPr>
        <p:spPr/>
        <p:txBody>
          <a:bodyPr/>
          <a:lstStyle/>
          <a:p>
            <a:r>
              <a:rPr lang="en-US" dirty="0"/>
              <a:t>Appendices</a:t>
            </a:r>
            <a:endParaRPr lang="en-BE" dirty="0"/>
          </a:p>
        </p:txBody>
      </p:sp>
      <p:sp>
        <p:nvSpPr>
          <p:cNvPr id="3" name="Content Placeholder 2">
            <a:extLst>
              <a:ext uri="{FF2B5EF4-FFF2-40B4-BE49-F238E27FC236}">
                <a16:creationId xmlns:a16="http://schemas.microsoft.com/office/drawing/2014/main" id="{B4CAE914-5384-14C3-214E-EE549A77B972}"/>
              </a:ext>
            </a:extLst>
          </p:cNvPr>
          <p:cNvSpPr>
            <a:spLocks noGrp="1"/>
          </p:cNvSpPr>
          <p:nvPr>
            <p:ph idx="1"/>
          </p:nvPr>
        </p:nvSpPr>
        <p:spPr/>
        <p:txBody>
          <a:bodyPr/>
          <a:lstStyle/>
          <a:p>
            <a:endParaRPr lang="en-BE"/>
          </a:p>
        </p:txBody>
      </p:sp>
      <p:sp>
        <p:nvSpPr>
          <p:cNvPr id="4" name="Slide Number Placeholder 3">
            <a:extLst>
              <a:ext uri="{FF2B5EF4-FFF2-40B4-BE49-F238E27FC236}">
                <a16:creationId xmlns:a16="http://schemas.microsoft.com/office/drawing/2014/main" id="{DC98BD7C-E152-E464-1B73-5EC3B352DE67}"/>
              </a:ext>
            </a:extLst>
          </p:cNvPr>
          <p:cNvSpPr>
            <a:spLocks noGrp="1"/>
          </p:cNvSpPr>
          <p:nvPr>
            <p:ph type="sldNum" sz="quarter" idx="12"/>
          </p:nvPr>
        </p:nvSpPr>
        <p:spPr/>
        <p:txBody>
          <a:bodyPr/>
          <a:lstStyle/>
          <a:p>
            <a:fld id="{ABC663A3-4A86-4102-B63F-9C670246DACC}" type="slidenum">
              <a:rPr lang="en-BE" smtClean="0"/>
              <a:t>14</a:t>
            </a:fld>
            <a:endParaRPr lang="en-BE"/>
          </a:p>
        </p:txBody>
      </p:sp>
    </p:spTree>
    <p:extLst>
      <p:ext uri="{BB962C8B-B14F-4D97-AF65-F5344CB8AC3E}">
        <p14:creationId xmlns:p14="http://schemas.microsoft.com/office/powerpoint/2010/main" val="341653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D1E9422-4D10-46ED-BB1C-7289C1059371}"/>
              </a:ext>
            </a:extLst>
          </p:cNvPr>
          <p:cNvSpPr txBox="1">
            <a:spLocks/>
          </p:cNvSpPr>
          <p:nvPr/>
        </p:nvSpPr>
        <p:spPr>
          <a:xfrm>
            <a:off x="615145" y="103419"/>
            <a:ext cx="108106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Comparison with optical data: CAMS - </a:t>
            </a:r>
            <a:r>
              <a:rPr lang="en-US" dirty="0" err="1"/>
              <a:t>BeNeLux</a:t>
            </a:r>
            <a:endParaRPr lang="en-BE" dirty="0"/>
          </a:p>
        </p:txBody>
      </p:sp>
      <p:pic>
        <p:nvPicPr>
          <p:cNvPr id="6" name="Picture 5">
            <a:extLst>
              <a:ext uri="{FF2B5EF4-FFF2-40B4-BE49-F238E27FC236}">
                <a16:creationId xmlns:a16="http://schemas.microsoft.com/office/drawing/2014/main" id="{66447380-5442-40AD-9384-5DDC87EF3FCC}"/>
              </a:ext>
            </a:extLst>
          </p:cNvPr>
          <p:cNvPicPr>
            <a:picLocks noChangeAspect="1"/>
          </p:cNvPicPr>
          <p:nvPr/>
        </p:nvPicPr>
        <p:blipFill>
          <a:blip r:embed="rId2"/>
          <a:stretch>
            <a:fillRect/>
          </a:stretch>
        </p:blipFill>
        <p:spPr>
          <a:xfrm>
            <a:off x="1010920" y="1207937"/>
            <a:ext cx="9782542" cy="3924804"/>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8708EB1-A4CA-4115-9CD4-C53F06EF00DF}"/>
                  </a:ext>
                </a:extLst>
              </p:cNvPr>
              <p:cNvSpPr txBox="1"/>
              <p:nvPr/>
            </p:nvSpPr>
            <p:spPr>
              <a:xfrm>
                <a:off x="1061720" y="5311839"/>
                <a:ext cx="546100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Covered area: 90000 </a:t>
                </a:r>
                <a14:m>
                  <m:oMath xmlns:m="http://schemas.openxmlformats.org/officeDocument/2006/math">
                    <m:sSup>
                      <m:sSupPr>
                        <m:ctrlPr>
                          <a:rPr lang="en-US" sz="2000" i="1" smtClean="0">
                            <a:latin typeface="Cambria Math" panose="02040503050406030204" pitchFamily="18" charset="0"/>
                          </a:rPr>
                        </m:ctrlPr>
                      </m:sSupPr>
                      <m:e>
                        <m:r>
                          <m:rPr>
                            <m:sty m:val="p"/>
                          </m:rPr>
                          <a:rPr lang="en-US" sz="2000" b="0" i="0" smtClean="0">
                            <a:latin typeface="Cambria Math" panose="02040503050406030204" pitchFamily="18" charset="0"/>
                          </a:rPr>
                          <m:t>km</m:t>
                        </m:r>
                      </m:e>
                      <m:sup>
                        <m:r>
                          <a:rPr lang="en-US" sz="2000" i="0" smtClean="0">
                            <a:latin typeface="Cambria Math" panose="02040503050406030204" pitchFamily="18" charset="0"/>
                          </a:rPr>
                          <m:t>2</m:t>
                        </m:r>
                      </m:sup>
                    </m:sSup>
                  </m:oMath>
                </a14:m>
                <a:endParaRPr lang="en-US" sz="2000" dirty="0"/>
              </a:p>
              <a:p>
                <a:pPr marL="285750" indent="-285750">
                  <a:buFont typeface="Arial" panose="020B0604020202020204" pitchFamily="34" charset="0"/>
                  <a:buChar char="•"/>
                </a:pPr>
                <a:r>
                  <a:rPr lang="en-US" sz="2000" dirty="0"/>
                  <a:t>Number of cameras: </a:t>
                </a:r>
                <a:r>
                  <a:rPr lang="en-US" sz="2000" dirty="0">
                    <a:sym typeface="Symbol" panose="05050102010706020507" pitchFamily="18" charset="2"/>
                  </a:rPr>
                  <a:t>10</a:t>
                </a:r>
                <a:r>
                  <a:rPr lang="en-US" sz="2000" dirty="0"/>
                  <a:t>0</a:t>
                </a:r>
              </a:p>
              <a:p>
                <a:pPr marL="285750" indent="-285750">
                  <a:buFont typeface="Arial" panose="020B0604020202020204" pitchFamily="34" charset="0"/>
                  <a:buChar char="•"/>
                </a:pPr>
                <a:r>
                  <a:rPr lang="en-US" sz="2000" dirty="0"/>
                  <a:t>Objectives: localization of dust trails and identification of meteor showers</a:t>
                </a:r>
              </a:p>
            </p:txBody>
          </p:sp>
        </mc:Choice>
        <mc:Fallback>
          <p:sp>
            <p:nvSpPr>
              <p:cNvPr id="7" name="TextBox 6">
                <a:extLst>
                  <a:ext uri="{FF2B5EF4-FFF2-40B4-BE49-F238E27FC236}">
                    <a16:creationId xmlns:a16="http://schemas.microsoft.com/office/drawing/2014/main" id="{D8708EB1-A4CA-4115-9CD4-C53F06EF00DF}"/>
                  </a:ext>
                </a:extLst>
              </p:cNvPr>
              <p:cNvSpPr txBox="1">
                <a:spLocks noRot="1" noChangeAspect="1" noMove="1" noResize="1" noEditPoints="1" noAdjustHandles="1" noChangeArrowheads="1" noChangeShapeType="1" noTextEdit="1"/>
              </p:cNvSpPr>
              <p:nvPr/>
            </p:nvSpPr>
            <p:spPr>
              <a:xfrm>
                <a:off x="1061720" y="5311839"/>
                <a:ext cx="5461000" cy="1323439"/>
              </a:xfrm>
              <a:prstGeom prst="rect">
                <a:avLst/>
              </a:prstGeom>
              <a:blipFill>
                <a:blip r:embed="rId3"/>
                <a:stretch>
                  <a:fillRect l="-1004" t="-2304" b="-7373"/>
                </a:stretch>
              </a:blipFill>
            </p:spPr>
            <p:txBody>
              <a:bodyPr/>
              <a:lstStyle/>
              <a:p>
                <a:r>
                  <a:rPr lang="en-BE">
                    <a:noFill/>
                  </a:rPr>
                  <a:t> </a:t>
                </a:r>
              </a:p>
            </p:txBody>
          </p:sp>
        </mc:Fallback>
      </mc:AlternateContent>
      <p:sp>
        <p:nvSpPr>
          <p:cNvPr id="14" name="TextBox 13">
            <a:extLst>
              <a:ext uri="{FF2B5EF4-FFF2-40B4-BE49-F238E27FC236}">
                <a16:creationId xmlns:a16="http://schemas.microsoft.com/office/drawing/2014/main" id="{5E01D718-C5B5-4A9E-8632-BE29C4051538}"/>
              </a:ext>
            </a:extLst>
          </p:cNvPr>
          <p:cNvSpPr txBox="1"/>
          <p:nvPr/>
        </p:nvSpPr>
        <p:spPr>
          <a:xfrm>
            <a:off x="6096000" y="5311839"/>
            <a:ext cx="489712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Field of view: 22.0° x 30.2°</a:t>
            </a:r>
          </a:p>
          <a:p>
            <a:pPr marL="285750" indent="-285750">
              <a:buFont typeface="Arial" panose="020B0604020202020204" pitchFamily="34" charset="0"/>
              <a:buChar char="•"/>
            </a:pPr>
            <a:r>
              <a:rPr lang="en-US" sz="2000" dirty="0"/>
              <a:t>Shutter speed: 1/60 s</a:t>
            </a:r>
          </a:p>
          <a:p>
            <a:pPr marL="285750" indent="-285750">
              <a:buFont typeface="Arial" panose="020B0604020202020204" pitchFamily="34" charset="0"/>
              <a:buChar char="•"/>
            </a:pPr>
            <a:r>
              <a:rPr lang="en-US" sz="2000" dirty="0"/>
              <a:t>Limiting magnitude: +5</a:t>
            </a:r>
          </a:p>
        </p:txBody>
      </p:sp>
    </p:spTree>
    <p:extLst>
      <p:ext uri="{BB962C8B-B14F-4D97-AF65-F5344CB8AC3E}">
        <p14:creationId xmlns:p14="http://schemas.microsoft.com/office/powerpoint/2010/main" val="941454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67E1-1D0B-70A2-95FE-07588810ACDA}"/>
              </a:ext>
            </a:extLst>
          </p:cNvPr>
          <p:cNvSpPr>
            <a:spLocks noGrp="1"/>
          </p:cNvSpPr>
          <p:nvPr>
            <p:ph type="title"/>
          </p:nvPr>
        </p:nvSpPr>
        <p:spPr/>
        <p:txBody>
          <a:bodyPr/>
          <a:lstStyle/>
          <a:p>
            <a:r>
              <a:rPr lang="en-US" dirty="0"/>
              <a:t>Pre-t0 speed method</a:t>
            </a:r>
            <a:endParaRPr lang="en-BE" dirty="0"/>
          </a:p>
        </p:txBody>
      </p:sp>
      <p:sp>
        <p:nvSpPr>
          <p:cNvPr id="4" name="Slide Number Placeholder 3">
            <a:extLst>
              <a:ext uri="{FF2B5EF4-FFF2-40B4-BE49-F238E27FC236}">
                <a16:creationId xmlns:a16="http://schemas.microsoft.com/office/drawing/2014/main" id="{4DDA29BE-E7B2-CDE0-8E02-5D70F4CEF6BD}"/>
              </a:ext>
            </a:extLst>
          </p:cNvPr>
          <p:cNvSpPr>
            <a:spLocks noGrp="1"/>
          </p:cNvSpPr>
          <p:nvPr>
            <p:ph type="sldNum" sz="quarter" idx="12"/>
          </p:nvPr>
        </p:nvSpPr>
        <p:spPr/>
        <p:txBody>
          <a:bodyPr/>
          <a:lstStyle/>
          <a:p>
            <a:fld id="{ABC663A3-4A86-4102-B63F-9C670246DACC}" type="slidenum">
              <a:rPr lang="en-BE" smtClean="0"/>
              <a:t>16</a:t>
            </a:fld>
            <a:endParaRPr lang="en-BE"/>
          </a:p>
        </p:txBody>
      </p:sp>
      <p:pic>
        <p:nvPicPr>
          <p:cNvPr id="5" name="Content Placeholder 4">
            <a:extLst>
              <a:ext uri="{FF2B5EF4-FFF2-40B4-BE49-F238E27FC236}">
                <a16:creationId xmlns:a16="http://schemas.microsoft.com/office/drawing/2014/main" id="{DAE9D63B-1BD5-0CBB-BD3C-B19B2C6CFE1B}"/>
              </a:ext>
            </a:extLst>
          </p:cNvPr>
          <p:cNvPicPr>
            <a:picLocks noGrp="1" noChangeAspect="1"/>
          </p:cNvPicPr>
          <p:nvPr>
            <p:ph idx="1"/>
          </p:nvPr>
        </p:nvPicPr>
        <p:blipFill>
          <a:blip r:embed="rId2"/>
          <a:stretch>
            <a:fillRect/>
          </a:stretch>
        </p:blipFill>
        <p:spPr>
          <a:xfrm>
            <a:off x="1638215" y="1825625"/>
            <a:ext cx="8915569" cy="4351338"/>
          </a:xfrm>
          <a:prstGeom prst="rect">
            <a:avLst/>
          </a:prstGeom>
        </p:spPr>
      </p:pic>
    </p:spTree>
    <p:extLst>
      <p:ext uri="{BB962C8B-B14F-4D97-AF65-F5344CB8AC3E}">
        <p14:creationId xmlns:p14="http://schemas.microsoft.com/office/powerpoint/2010/main" val="199963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50C4-26DC-B742-3AEC-C6DA0857ACD1}"/>
              </a:ext>
            </a:extLst>
          </p:cNvPr>
          <p:cNvSpPr>
            <a:spLocks noGrp="1"/>
          </p:cNvSpPr>
          <p:nvPr>
            <p:ph type="title"/>
          </p:nvPr>
        </p:nvSpPr>
        <p:spPr>
          <a:xfrm>
            <a:off x="838200" y="336404"/>
            <a:ext cx="10515600" cy="1325563"/>
          </a:xfrm>
        </p:spPr>
        <p:txBody>
          <a:bodyPr/>
          <a:lstStyle/>
          <a:p>
            <a:r>
              <a:rPr lang="en-US" dirty="0" err="1"/>
              <a:t>Cornu</a:t>
            </a:r>
            <a:r>
              <a:rPr lang="en-US" dirty="0"/>
              <a:t> spiral</a:t>
            </a:r>
            <a:endParaRPr lang="en-BE" dirty="0"/>
          </a:p>
        </p:txBody>
      </p:sp>
      <p:pic>
        <p:nvPicPr>
          <p:cNvPr id="3" name="Picture 2">
            <a:extLst>
              <a:ext uri="{FF2B5EF4-FFF2-40B4-BE49-F238E27FC236}">
                <a16:creationId xmlns:a16="http://schemas.microsoft.com/office/drawing/2014/main" id="{CB059B53-16A9-CFFA-1EED-199C5FA93CAC}"/>
              </a:ext>
            </a:extLst>
          </p:cNvPr>
          <p:cNvPicPr>
            <a:picLocks noChangeAspect="1"/>
          </p:cNvPicPr>
          <p:nvPr/>
        </p:nvPicPr>
        <p:blipFill>
          <a:blip r:embed="rId2"/>
          <a:stretch>
            <a:fillRect/>
          </a:stretch>
        </p:blipFill>
        <p:spPr>
          <a:xfrm>
            <a:off x="1006679" y="1661967"/>
            <a:ext cx="9953832" cy="5059508"/>
          </a:xfrm>
          <a:prstGeom prst="rect">
            <a:avLst/>
          </a:prstGeom>
        </p:spPr>
      </p:pic>
      <p:sp>
        <p:nvSpPr>
          <p:cNvPr id="4" name="Slide Number Placeholder 3">
            <a:extLst>
              <a:ext uri="{FF2B5EF4-FFF2-40B4-BE49-F238E27FC236}">
                <a16:creationId xmlns:a16="http://schemas.microsoft.com/office/drawing/2014/main" id="{160AF31D-4BE8-70FB-9500-BB1D13531294}"/>
              </a:ext>
            </a:extLst>
          </p:cNvPr>
          <p:cNvSpPr>
            <a:spLocks noGrp="1"/>
          </p:cNvSpPr>
          <p:nvPr>
            <p:ph type="sldNum" sz="quarter" idx="12"/>
          </p:nvPr>
        </p:nvSpPr>
        <p:spPr/>
        <p:txBody>
          <a:bodyPr/>
          <a:lstStyle/>
          <a:p>
            <a:fld id="{ABC663A3-4A86-4102-B63F-9C670246DACC}" type="slidenum">
              <a:rPr lang="en-BE" smtClean="0"/>
              <a:t>17</a:t>
            </a:fld>
            <a:endParaRPr lang="en-BE"/>
          </a:p>
        </p:txBody>
      </p:sp>
    </p:spTree>
    <p:extLst>
      <p:ext uri="{BB962C8B-B14F-4D97-AF65-F5344CB8AC3E}">
        <p14:creationId xmlns:p14="http://schemas.microsoft.com/office/powerpoint/2010/main" val="1365096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34EAE-2024-40DB-B7C9-0C09A6E08ED1}"/>
              </a:ext>
            </a:extLst>
          </p:cNvPr>
          <p:cNvSpPr>
            <a:spLocks noGrp="1"/>
          </p:cNvSpPr>
          <p:nvPr>
            <p:ph type="title"/>
          </p:nvPr>
        </p:nvSpPr>
        <p:spPr>
          <a:xfrm>
            <a:off x="837461" y="188773"/>
            <a:ext cx="10515600" cy="1325563"/>
          </a:xfrm>
        </p:spPr>
        <p:txBody>
          <a:bodyPr/>
          <a:lstStyle/>
          <a:p>
            <a:r>
              <a:rPr lang="en-US" dirty="0"/>
              <a:t>Post-processing steps</a:t>
            </a:r>
            <a:endParaRPr lang="en-BE" dirty="0"/>
          </a:p>
        </p:txBody>
      </p:sp>
      <p:sp>
        <p:nvSpPr>
          <p:cNvPr id="3" name="TextBox 2">
            <a:extLst>
              <a:ext uri="{FF2B5EF4-FFF2-40B4-BE49-F238E27FC236}">
                <a16:creationId xmlns:a16="http://schemas.microsoft.com/office/drawing/2014/main" id="{8F5F9FE9-6FE6-41EF-91CC-63F3E9DDA279}"/>
              </a:ext>
            </a:extLst>
          </p:cNvPr>
          <p:cNvSpPr txBox="1"/>
          <p:nvPr/>
        </p:nvSpPr>
        <p:spPr>
          <a:xfrm>
            <a:off x="994299" y="3041817"/>
            <a:ext cx="1509203" cy="646331"/>
          </a:xfrm>
          <a:prstGeom prst="rect">
            <a:avLst/>
          </a:prstGeom>
          <a:noFill/>
          <a:ln>
            <a:solidFill>
              <a:schemeClr val="tx1"/>
            </a:solidFill>
          </a:ln>
        </p:spPr>
        <p:txBody>
          <a:bodyPr wrap="square" rtlCol="0">
            <a:spAutoFit/>
          </a:bodyPr>
          <a:lstStyle/>
          <a:p>
            <a:pPr algn="ctr"/>
            <a:r>
              <a:rPr lang="en-US" dirty="0">
                <a:solidFill>
                  <a:srgbClr val="FF0000"/>
                </a:solidFill>
              </a:rPr>
              <a:t>WAV file extraction </a:t>
            </a:r>
            <a:endParaRPr lang="en-BE" dirty="0">
              <a:solidFill>
                <a:srgbClr val="FF0000"/>
              </a:solidFill>
            </a:endParaRPr>
          </a:p>
        </p:txBody>
      </p:sp>
      <p:cxnSp>
        <p:nvCxnSpPr>
          <p:cNvPr id="7" name="Straight Arrow Connector 6">
            <a:extLst>
              <a:ext uri="{FF2B5EF4-FFF2-40B4-BE49-F238E27FC236}">
                <a16:creationId xmlns:a16="http://schemas.microsoft.com/office/drawing/2014/main" id="{6CB48078-268E-4F43-ACE6-3AF738C128B6}"/>
              </a:ext>
            </a:extLst>
          </p:cNvPr>
          <p:cNvCxnSpPr>
            <a:cxnSpLocks/>
          </p:cNvCxnSpPr>
          <p:nvPr/>
        </p:nvCxnSpPr>
        <p:spPr>
          <a:xfrm>
            <a:off x="2543576" y="3370991"/>
            <a:ext cx="3284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8E928FF-ED03-4A5C-B604-3AC4E0AA770F}"/>
              </a:ext>
            </a:extLst>
          </p:cNvPr>
          <p:cNvSpPr txBox="1"/>
          <p:nvPr/>
        </p:nvSpPr>
        <p:spPr>
          <a:xfrm>
            <a:off x="2974444" y="2694513"/>
            <a:ext cx="2784485" cy="1477328"/>
          </a:xfrm>
          <a:prstGeom prst="rect">
            <a:avLst/>
          </a:prstGeom>
          <a:noFill/>
          <a:ln>
            <a:solidFill>
              <a:schemeClr val="tx1"/>
            </a:solidFill>
          </a:ln>
        </p:spPr>
        <p:txBody>
          <a:bodyPr wrap="square" rtlCol="0">
            <a:spAutoFit/>
          </a:bodyPr>
          <a:lstStyle/>
          <a:p>
            <a:pPr algn="ctr"/>
            <a:r>
              <a:rPr lang="en-US" dirty="0">
                <a:solidFill>
                  <a:srgbClr val="00B050"/>
                </a:solidFill>
              </a:rPr>
              <a:t>Automatic determination:</a:t>
            </a:r>
          </a:p>
          <a:p>
            <a:pPr marL="285750" indent="-285750" algn="ctr">
              <a:buFontTx/>
              <a:buChar char="-"/>
            </a:pPr>
            <a:r>
              <a:rPr lang="en-US" dirty="0">
                <a:solidFill>
                  <a:srgbClr val="00B050"/>
                </a:solidFill>
              </a:rPr>
              <a:t>Beacon frequency</a:t>
            </a:r>
          </a:p>
          <a:p>
            <a:pPr marL="285750" indent="-285750" algn="ctr">
              <a:buFontTx/>
              <a:buChar char="-"/>
            </a:pPr>
            <a:r>
              <a:rPr lang="en-US" dirty="0">
                <a:solidFill>
                  <a:srgbClr val="00B050"/>
                </a:solidFill>
              </a:rPr>
              <a:t>Sampling frequency</a:t>
            </a:r>
          </a:p>
          <a:p>
            <a:pPr marL="285750" indent="-285750" algn="ctr">
              <a:buFontTx/>
              <a:buChar char="-"/>
            </a:pPr>
            <a:r>
              <a:rPr lang="en-US" dirty="0">
                <a:solidFill>
                  <a:srgbClr val="00B050"/>
                </a:solidFill>
              </a:rPr>
              <a:t>Station type</a:t>
            </a:r>
          </a:p>
          <a:p>
            <a:pPr marL="285750" indent="-285750" algn="ctr">
              <a:buFontTx/>
              <a:buChar char="-"/>
            </a:pPr>
            <a:r>
              <a:rPr lang="en-US" dirty="0">
                <a:solidFill>
                  <a:srgbClr val="00B050"/>
                </a:solidFill>
              </a:rPr>
              <a:t>PPS value</a:t>
            </a:r>
          </a:p>
        </p:txBody>
      </p:sp>
      <p:sp>
        <p:nvSpPr>
          <p:cNvPr id="10" name="TextBox 9">
            <a:extLst>
              <a:ext uri="{FF2B5EF4-FFF2-40B4-BE49-F238E27FC236}">
                <a16:creationId xmlns:a16="http://schemas.microsoft.com/office/drawing/2014/main" id="{711106DA-0C12-4196-9487-3F923EC2899A}"/>
              </a:ext>
            </a:extLst>
          </p:cNvPr>
          <p:cNvSpPr txBox="1"/>
          <p:nvPr/>
        </p:nvSpPr>
        <p:spPr>
          <a:xfrm>
            <a:off x="4021868" y="1165256"/>
            <a:ext cx="3854944" cy="369332"/>
          </a:xfrm>
          <a:prstGeom prst="rect">
            <a:avLst/>
          </a:prstGeom>
          <a:noFill/>
        </p:spPr>
        <p:txBody>
          <a:bodyPr wrap="square" rtlCol="0">
            <a:spAutoFit/>
          </a:bodyPr>
          <a:lstStyle/>
          <a:p>
            <a:r>
              <a:rPr lang="en-US" dirty="0">
                <a:solidFill>
                  <a:srgbClr val="00B0F0"/>
                </a:solidFill>
              </a:rPr>
              <a:t>Choice of meteor (CAMS or other)</a:t>
            </a:r>
            <a:endParaRPr lang="en-BE" dirty="0">
              <a:solidFill>
                <a:srgbClr val="00B0F0"/>
              </a:solidFill>
            </a:endParaRPr>
          </a:p>
        </p:txBody>
      </p:sp>
      <p:cxnSp>
        <p:nvCxnSpPr>
          <p:cNvPr id="12" name="Straight Arrow Connector 11">
            <a:extLst>
              <a:ext uri="{FF2B5EF4-FFF2-40B4-BE49-F238E27FC236}">
                <a16:creationId xmlns:a16="http://schemas.microsoft.com/office/drawing/2014/main" id="{28469D0F-FF96-4236-B0DB-0E85B0968E36}"/>
              </a:ext>
            </a:extLst>
          </p:cNvPr>
          <p:cNvCxnSpPr>
            <a:cxnSpLocks/>
          </p:cNvCxnSpPr>
          <p:nvPr/>
        </p:nvCxnSpPr>
        <p:spPr>
          <a:xfrm flipH="1">
            <a:off x="5689111" y="1512691"/>
            <a:ext cx="1475" cy="241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443A03C-7528-4631-89B4-D332EFF681E1}"/>
              </a:ext>
            </a:extLst>
          </p:cNvPr>
          <p:cNvSpPr txBox="1"/>
          <p:nvPr/>
        </p:nvSpPr>
        <p:spPr>
          <a:xfrm>
            <a:off x="2676744" y="1843030"/>
            <a:ext cx="6090091" cy="646331"/>
          </a:xfrm>
          <a:prstGeom prst="rect">
            <a:avLst/>
          </a:prstGeom>
          <a:noFill/>
          <a:ln>
            <a:solidFill>
              <a:schemeClr val="tx1"/>
            </a:solidFill>
          </a:ln>
        </p:spPr>
        <p:txBody>
          <a:bodyPr wrap="square" rtlCol="0">
            <a:spAutoFit/>
          </a:bodyPr>
          <a:lstStyle/>
          <a:p>
            <a:pPr algn="ctr"/>
            <a:r>
              <a:rPr lang="en-US" dirty="0">
                <a:solidFill>
                  <a:srgbClr val="00B050"/>
                </a:solidFill>
              </a:rPr>
              <a:t>Automatic identification of the BRAMS stations which have a corresponding WAV file</a:t>
            </a:r>
            <a:endParaRPr lang="en-BE" dirty="0">
              <a:solidFill>
                <a:srgbClr val="00B050"/>
              </a:solidFill>
            </a:endParaRPr>
          </a:p>
        </p:txBody>
      </p:sp>
      <p:cxnSp>
        <p:nvCxnSpPr>
          <p:cNvPr id="17" name="Connector: Elbow 16">
            <a:extLst>
              <a:ext uri="{FF2B5EF4-FFF2-40B4-BE49-F238E27FC236}">
                <a16:creationId xmlns:a16="http://schemas.microsoft.com/office/drawing/2014/main" id="{ED72C1AE-EC26-4956-8603-B1A1BE56BFA7}"/>
              </a:ext>
            </a:extLst>
          </p:cNvPr>
          <p:cNvCxnSpPr>
            <a:cxnSpLocks/>
          </p:cNvCxnSpPr>
          <p:nvPr/>
        </p:nvCxnSpPr>
        <p:spPr>
          <a:xfrm rot="5400000">
            <a:off x="1769381" y="2231376"/>
            <a:ext cx="650771" cy="610351"/>
          </a:xfrm>
          <a:prstGeom prst="bentConnector3">
            <a:avLst>
              <a:gd name="adj1" fmla="val -47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26E7EB9-7D61-4B27-B8BD-88E0C0B48666}"/>
              </a:ext>
            </a:extLst>
          </p:cNvPr>
          <p:cNvCxnSpPr>
            <a:cxnSpLocks/>
          </p:cNvCxnSpPr>
          <p:nvPr/>
        </p:nvCxnSpPr>
        <p:spPr>
          <a:xfrm>
            <a:off x="1748900" y="3818092"/>
            <a:ext cx="0" cy="333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8F75731-C1D4-421E-BFDD-1663229AF4AD}"/>
              </a:ext>
            </a:extLst>
          </p:cNvPr>
          <p:cNvSpPr txBox="1"/>
          <p:nvPr/>
        </p:nvSpPr>
        <p:spPr>
          <a:xfrm>
            <a:off x="554586" y="4394115"/>
            <a:ext cx="2514698" cy="646331"/>
          </a:xfrm>
          <a:prstGeom prst="rect">
            <a:avLst/>
          </a:prstGeom>
          <a:noFill/>
          <a:ln>
            <a:solidFill>
              <a:schemeClr val="tx1"/>
            </a:solidFill>
          </a:ln>
        </p:spPr>
        <p:txBody>
          <a:bodyPr wrap="square" rtlCol="0">
            <a:spAutoFit/>
          </a:bodyPr>
          <a:lstStyle/>
          <a:p>
            <a:r>
              <a:rPr lang="en-US" dirty="0">
                <a:solidFill>
                  <a:srgbClr val="00B050"/>
                </a:solidFill>
              </a:rPr>
              <a:t>Timestamps extraction (+ correction for RSP2)</a:t>
            </a:r>
            <a:endParaRPr lang="en-BE" dirty="0">
              <a:solidFill>
                <a:srgbClr val="00B050"/>
              </a:solidFill>
            </a:endParaRPr>
          </a:p>
        </p:txBody>
      </p:sp>
      <p:cxnSp>
        <p:nvCxnSpPr>
          <p:cNvPr id="24" name="Straight Arrow Connector 23">
            <a:extLst>
              <a:ext uri="{FF2B5EF4-FFF2-40B4-BE49-F238E27FC236}">
                <a16:creationId xmlns:a16="http://schemas.microsoft.com/office/drawing/2014/main" id="{52CDAED7-6A8F-4EE7-989C-DC5D22D2B8FB}"/>
              </a:ext>
            </a:extLst>
          </p:cNvPr>
          <p:cNvCxnSpPr>
            <a:cxnSpLocks/>
          </p:cNvCxnSpPr>
          <p:nvPr/>
        </p:nvCxnSpPr>
        <p:spPr>
          <a:xfrm>
            <a:off x="5801646" y="3370991"/>
            <a:ext cx="293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A938A08-0EB6-4584-9F1C-8CDA345A79DD}"/>
              </a:ext>
            </a:extLst>
          </p:cNvPr>
          <p:cNvSpPr txBox="1"/>
          <p:nvPr/>
        </p:nvSpPr>
        <p:spPr>
          <a:xfrm>
            <a:off x="6155921" y="2899000"/>
            <a:ext cx="3364633" cy="923330"/>
          </a:xfrm>
          <a:prstGeom prst="rect">
            <a:avLst/>
          </a:prstGeom>
          <a:noFill/>
          <a:ln>
            <a:solidFill>
              <a:schemeClr val="tx1"/>
            </a:solidFill>
          </a:ln>
        </p:spPr>
        <p:txBody>
          <a:bodyPr wrap="square" rtlCol="0">
            <a:spAutoFit/>
          </a:bodyPr>
          <a:lstStyle/>
          <a:p>
            <a:pPr algn="ctr"/>
            <a:r>
              <a:rPr lang="en-US" dirty="0">
                <a:solidFill>
                  <a:srgbClr val="00B050"/>
                </a:solidFill>
              </a:rPr>
              <a:t>Removal of the beacon signal (with amplitude, frequency and phase interpolation)</a:t>
            </a:r>
            <a:endParaRPr lang="en-BE" dirty="0">
              <a:solidFill>
                <a:srgbClr val="00B050"/>
              </a:solidFill>
            </a:endParaRPr>
          </a:p>
        </p:txBody>
      </p:sp>
      <p:cxnSp>
        <p:nvCxnSpPr>
          <p:cNvPr id="32" name="Straight Arrow Connector 31">
            <a:extLst>
              <a:ext uri="{FF2B5EF4-FFF2-40B4-BE49-F238E27FC236}">
                <a16:creationId xmlns:a16="http://schemas.microsoft.com/office/drawing/2014/main" id="{5A68DFE1-F8A2-40DE-871B-1B7203770BF5}"/>
              </a:ext>
            </a:extLst>
          </p:cNvPr>
          <p:cNvCxnSpPr>
            <a:cxnSpLocks/>
          </p:cNvCxnSpPr>
          <p:nvPr/>
        </p:nvCxnSpPr>
        <p:spPr>
          <a:xfrm>
            <a:off x="9575339" y="3368176"/>
            <a:ext cx="2792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9D19190-0A64-4792-8393-DD96B30879F6}"/>
              </a:ext>
            </a:extLst>
          </p:cNvPr>
          <p:cNvCxnSpPr>
            <a:cxnSpLocks/>
          </p:cNvCxnSpPr>
          <p:nvPr/>
        </p:nvCxnSpPr>
        <p:spPr>
          <a:xfrm>
            <a:off x="10999531" y="3864919"/>
            <a:ext cx="0" cy="386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442047C-0DA7-4084-BD49-6D6FE49B3C22}"/>
              </a:ext>
            </a:extLst>
          </p:cNvPr>
          <p:cNvSpPr txBox="1"/>
          <p:nvPr/>
        </p:nvSpPr>
        <p:spPr>
          <a:xfrm>
            <a:off x="9854615" y="4285729"/>
            <a:ext cx="2315110" cy="923330"/>
          </a:xfrm>
          <a:prstGeom prst="rect">
            <a:avLst/>
          </a:prstGeom>
          <a:noFill/>
          <a:ln>
            <a:solidFill>
              <a:schemeClr val="tx1"/>
            </a:solidFill>
          </a:ln>
        </p:spPr>
        <p:txBody>
          <a:bodyPr wrap="square" rtlCol="0">
            <a:spAutoFit/>
          </a:bodyPr>
          <a:lstStyle/>
          <a:p>
            <a:pPr algn="ctr"/>
            <a:r>
              <a:rPr lang="en-US" dirty="0">
                <a:solidFill>
                  <a:srgbClr val="FF0000"/>
                </a:solidFill>
              </a:rPr>
              <a:t>Envelope computation and </a:t>
            </a:r>
            <a:r>
              <a:rPr lang="en-US" dirty="0" err="1">
                <a:solidFill>
                  <a:srgbClr val="FF0000"/>
                </a:solidFill>
              </a:rPr>
              <a:t>Savitzky-Golay</a:t>
            </a:r>
            <a:r>
              <a:rPr lang="en-US" dirty="0">
                <a:solidFill>
                  <a:srgbClr val="FF0000"/>
                </a:solidFill>
              </a:rPr>
              <a:t> smoothing</a:t>
            </a:r>
            <a:endParaRPr lang="en-BE" dirty="0">
              <a:solidFill>
                <a:srgbClr val="FF0000"/>
              </a:solidFill>
            </a:endParaRPr>
          </a:p>
        </p:txBody>
      </p:sp>
      <p:sp>
        <p:nvSpPr>
          <p:cNvPr id="43" name="TextBox 42">
            <a:extLst>
              <a:ext uri="{FF2B5EF4-FFF2-40B4-BE49-F238E27FC236}">
                <a16:creationId xmlns:a16="http://schemas.microsoft.com/office/drawing/2014/main" id="{2AA00E4D-6267-498F-B496-559590107C20}"/>
              </a:ext>
            </a:extLst>
          </p:cNvPr>
          <p:cNvSpPr txBox="1"/>
          <p:nvPr/>
        </p:nvSpPr>
        <p:spPr>
          <a:xfrm>
            <a:off x="9873128" y="2877325"/>
            <a:ext cx="2155055" cy="923330"/>
          </a:xfrm>
          <a:prstGeom prst="rect">
            <a:avLst/>
          </a:prstGeom>
          <a:noFill/>
          <a:ln>
            <a:solidFill>
              <a:schemeClr val="tx1"/>
            </a:solidFill>
          </a:ln>
        </p:spPr>
        <p:txBody>
          <a:bodyPr wrap="square">
            <a:spAutoFit/>
          </a:bodyPr>
          <a:lstStyle/>
          <a:p>
            <a:pPr algn="ctr"/>
            <a:r>
              <a:rPr lang="en-US" dirty="0">
                <a:solidFill>
                  <a:srgbClr val="FF0000"/>
                </a:solidFill>
              </a:rPr>
              <a:t>Bandpass filtering around the max power</a:t>
            </a:r>
            <a:endParaRPr lang="en-BE" dirty="0">
              <a:solidFill>
                <a:srgbClr val="FF0000"/>
              </a:solidFill>
            </a:endParaRPr>
          </a:p>
        </p:txBody>
      </p:sp>
      <p:sp>
        <p:nvSpPr>
          <p:cNvPr id="44" name="TextBox 43">
            <a:extLst>
              <a:ext uri="{FF2B5EF4-FFF2-40B4-BE49-F238E27FC236}">
                <a16:creationId xmlns:a16="http://schemas.microsoft.com/office/drawing/2014/main" id="{911C9C04-F034-45BB-87A9-934AEB674F78}"/>
              </a:ext>
            </a:extLst>
          </p:cNvPr>
          <p:cNvSpPr txBox="1"/>
          <p:nvPr/>
        </p:nvSpPr>
        <p:spPr>
          <a:xfrm>
            <a:off x="6518605" y="4539286"/>
            <a:ext cx="2856386" cy="369332"/>
          </a:xfrm>
          <a:prstGeom prst="rect">
            <a:avLst/>
          </a:prstGeom>
          <a:noFill/>
          <a:ln>
            <a:solidFill>
              <a:schemeClr val="tx1"/>
            </a:solidFill>
          </a:ln>
        </p:spPr>
        <p:txBody>
          <a:bodyPr wrap="square" rtlCol="0">
            <a:spAutoFit/>
          </a:bodyPr>
          <a:lstStyle/>
          <a:p>
            <a:r>
              <a:rPr lang="en-US" dirty="0">
                <a:solidFill>
                  <a:srgbClr val="00B050"/>
                </a:solidFill>
              </a:rPr>
              <a:t>Sample number at half rise</a:t>
            </a:r>
            <a:endParaRPr lang="en-BE" dirty="0">
              <a:solidFill>
                <a:srgbClr val="00B050"/>
              </a:solidFill>
            </a:endParaRPr>
          </a:p>
        </p:txBody>
      </p:sp>
      <p:cxnSp>
        <p:nvCxnSpPr>
          <p:cNvPr id="45" name="Straight Arrow Connector 44">
            <a:extLst>
              <a:ext uri="{FF2B5EF4-FFF2-40B4-BE49-F238E27FC236}">
                <a16:creationId xmlns:a16="http://schemas.microsoft.com/office/drawing/2014/main" id="{B6E0D586-3508-4E37-87DA-10D99B9D7801}"/>
              </a:ext>
            </a:extLst>
          </p:cNvPr>
          <p:cNvCxnSpPr>
            <a:cxnSpLocks/>
          </p:cNvCxnSpPr>
          <p:nvPr/>
        </p:nvCxnSpPr>
        <p:spPr>
          <a:xfrm flipH="1">
            <a:off x="9448423" y="4720469"/>
            <a:ext cx="3124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31EA400-A69C-4B48-9429-C42ED6818122}"/>
              </a:ext>
            </a:extLst>
          </p:cNvPr>
          <p:cNvCxnSpPr>
            <a:cxnSpLocks/>
          </p:cNvCxnSpPr>
          <p:nvPr/>
        </p:nvCxnSpPr>
        <p:spPr>
          <a:xfrm flipH="1">
            <a:off x="5985320" y="4720469"/>
            <a:ext cx="363424" cy="6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1AF95A74-7229-4FB1-980A-CFA66E067BAE}"/>
              </a:ext>
            </a:extLst>
          </p:cNvPr>
          <p:cNvSpPr txBox="1"/>
          <p:nvPr/>
        </p:nvSpPr>
        <p:spPr>
          <a:xfrm>
            <a:off x="3727910" y="4520131"/>
            <a:ext cx="1993879" cy="369332"/>
          </a:xfrm>
          <a:prstGeom prst="rect">
            <a:avLst/>
          </a:prstGeom>
          <a:noFill/>
          <a:ln>
            <a:solidFill>
              <a:schemeClr val="tx1"/>
            </a:solidFill>
          </a:ln>
        </p:spPr>
        <p:txBody>
          <a:bodyPr wrap="square" rtlCol="0">
            <a:spAutoFit/>
          </a:bodyPr>
          <a:lstStyle/>
          <a:p>
            <a:pPr algn="ctr"/>
            <a:r>
              <a:rPr lang="en-US" dirty="0">
                <a:solidFill>
                  <a:srgbClr val="00B050"/>
                </a:solidFill>
              </a:rPr>
              <a:t>Timing at half rise</a:t>
            </a:r>
            <a:endParaRPr lang="en-BE" dirty="0">
              <a:solidFill>
                <a:srgbClr val="00B050"/>
              </a:solidFill>
            </a:endParaRPr>
          </a:p>
        </p:txBody>
      </p:sp>
      <p:cxnSp>
        <p:nvCxnSpPr>
          <p:cNvPr id="54" name="Straight Arrow Connector 53">
            <a:extLst>
              <a:ext uri="{FF2B5EF4-FFF2-40B4-BE49-F238E27FC236}">
                <a16:creationId xmlns:a16="http://schemas.microsoft.com/office/drawing/2014/main" id="{3DC704BF-7AC5-4970-AEBE-84F6759DEE82}"/>
              </a:ext>
            </a:extLst>
          </p:cNvPr>
          <p:cNvCxnSpPr>
            <a:cxnSpLocks/>
          </p:cNvCxnSpPr>
          <p:nvPr/>
        </p:nvCxnSpPr>
        <p:spPr>
          <a:xfrm>
            <a:off x="3211318" y="4723759"/>
            <a:ext cx="3284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B83390F-268C-4B1A-9C65-E0B38436EAC8}"/>
              </a:ext>
            </a:extLst>
          </p:cNvPr>
          <p:cNvCxnSpPr>
            <a:cxnSpLocks/>
          </p:cNvCxnSpPr>
          <p:nvPr/>
        </p:nvCxnSpPr>
        <p:spPr>
          <a:xfrm>
            <a:off x="4694801" y="5040447"/>
            <a:ext cx="0" cy="366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3D8A903-384D-40A3-864B-F89BBF08790D}"/>
              </a:ext>
            </a:extLst>
          </p:cNvPr>
          <p:cNvSpPr txBox="1"/>
          <p:nvPr/>
        </p:nvSpPr>
        <p:spPr>
          <a:xfrm>
            <a:off x="3375556" y="5468898"/>
            <a:ext cx="2592279" cy="1200329"/>
          </a:xfrm>
          <a:prstGeom prst="rect">
            <a:avLst/>
          </a:prstGeom>
          <a:noFill/>
          <a:ln>
            <a:solidFill>
              <a:schemeClr val="tx1"/>
            </a:solidFill>
          </a:ln>
        </p:spPr>
        <p:txBody>
          <a:bodyPr wrap="square" rtlCol="0">
            <a:spAutoFit/>
          </a:bodyPr>
          <a:lstStyle/>
          <a:p>
            <a:r>
              <a:rPr lang="en-US" dirty="0">
                <a:solidFill>
                  <a:srgbClr val="00B050"/>
                </a:solidFill>
              </a:rPr>
              <a:t>Receiver delay correction:</a:t>
            </a:r>
          </a:p>
          <a:p>
            <a:pPr marL="285750" indent="-285750">
              <a:buFontTx/>
              <a:buChar char="-"/>
            </a:pPr>
            <a:r>
              <a:rPr lang="en-US" dirty="0">
                <a:solidFill>
                  <a:srgbClr val="00B050"/>
                </a:solidFill>
              </a:rPr>
              <a:t>24.5 ms for AR</a:t>
            </a:r>
          </a:p>
          <a:p>
            <a:pPr marL="285750" indent="-285750">
              <a:buFontTx/>
              <a:buChar char="-"/>
            </a:pPr>
            <a:r>
              <a:rPr lang="en-US" dirty="0">
                <a:solidFill>
                  <a:srgbClr val="00B050"/>
                </a:solidFill>
              </a:rPr>
              <a:t>33.3 ms for RSP2</a:t>
            </a:r>
          </a:p>
          <a:p>
            <a:pPr marL="285750" indent="-285750">
              <a:buFontTx/>
              <a:buChar char="-"/>
            </a:pPr>
            <a:r>
              <a:rPr lang="en-US" dirty="0">
                <a:solidFill>
                  <a:srgbClr val="00B050"/>
                </a:solidFill>
              </a:rPr>
              <a:t>1.9 ms for ICOM</a:t>
            </a:r>
            <a:endParaRPr lang="en-BE" dirty="0">
              <a:solidFill>
                <a:srgbClr val="00B050"/>
              </a:solidFill>
            </a:endParaRPr>
          </a:p>
        </p:txBody>
      </p:sp>
      <p:cxnSp>
        <p:nvCxnSpPr>
          <p:cNvPr id="65" name="Straight Arrow Connector 64">
            <a:extLst>
              <a:ext uri="{FF2B5EF4-FFF2-40B4-BE49-F238E27FC236}">
                <a16:creationId xmlns:a16="http://schemas.microsoft.com/office/drawing/2014/main" id="{5FF2B666-DF17-41DB-BE04-754DCD5763DE}"/>
              </a:ext>
            </a:extLst>
          </p:cNvPr>
          <p:cNvCxnSpPr>
            <a:cxnSpLocks/>
          </p:cNvCxnSpPr>
          <p:nvPr/>
        </p:nvCxnSpPr>
        <p:spPr>
          <a:xfrm>
            <a:off x="6040746" y="6188441"/>
            <a:ext cx="3639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AF9555E4-1EFF-4A19-896A-66001FE91FAA}"/>
              </a:ext>
            </a:extLst>
          </p:cNvPr>
          <p:cNvSpPr txBox="1"/>
          <p:nvPr/>
        </p:nvSpPr>
        <p:spPr>
          <a:xfrm>
            <a:off x="6469642" y="5848647"/>
            <a:ext cx="2416388" cy="646331"/>
          </a:xfrm>
          <a:prstGeom prst="rect">
            <a:avLst/>
          </a:prstGeom>
          <a:noFill/>
          <a:ln>
            <a:solidFill>
              <a:schemeClr val="tx1"/>
            </a:solidFill>
          </a:ln>
        </p:spPr>
        <p:txBody>
          <a:bodyPr wrap="square" rtlCol="0">
            <a:spAutoFit/>
          </a:bodyPr>
          <a:lstStyle/>
          <a:p>
            <a:r>
              <a:rPr lang="en-US" dirty="0">
                <a:solidFill>
                  <a:srgbClr val="00B050"/>
                </a:solidFill>
              </a:rPr>
              <a:t>Time differences (using a reference station)</a:t>
            </a:r>
            <a:endParaRPr lang="en-BE" dirty="0">
              <a:solidFill>
                <a:srgbClr val="00B050"/>
              </a:solidFill>
            </a:endParaRPr>
          </a:p>
        </p:txBody>
      </p:sp>
      <p:cxnSp>
        <p:nvCxnSpPr>
          <p:cNvPr id="70" name="Straight Arrow Connector 69">
            <a:extLst>
              <a:ext uri="{FF2B5EF4-FFF2-40B4-BE49-F238E27FC236}">
                <a16:creationId xmlns:a16="http://schemas.microsoft.com/office/drawing/2014/main" id="{3CC7BB92-F613-442C-AA2F-261E5B5B1FC7}"/>
              </a:ext>
            </a:extLst>
          </p:cNvPr>
          <p:cNvCxnSpPr>
            <a:cxnSpLocks/>
          </p:cNvCxnSpPr>
          <p:nvPr/>
        </p:nvCxnSpPr>
        <p:spPr>
          <a:xfrm flipV="1">
            <a:off x="8948928" y="6182345"/>
            <a:ext cx="268657" cy="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948D0E6-7BB3-4C3B-9DEC-1E4315A42D9C}"/>
              </a:ext>
            </a:extLst>
          </p:cNvPr>
          <p:cNvSpPr txBox="1"/>
          <p:nvPr/>
        </p:nvSpPr>
        <p:spPr>
          <a:xfrm>
            <a:off x="9271099" y="5870324"/>
            <a:ext cx="1244168" cy="646331"/>
          </a:xfrm>
          <a:prstGeom prst="rect">
            <a:avLst/>
          </a:prstGeom>
          <a:noFill/>
          <a:ln>
            <a:solidFill>
              <a:schemeClr val="tx1"/>
            </a:solidFill>
          </a:ln>
        </p:spPr>
        <p:txBody>
          <a:bodyPr wrap="square" rtlCol="0">
            <a:spAutoFit/>
          </a:bodyPr>
          <a:lstStyle/>
          <a:p>
            <a:pPr algn="ctr"/>
            <a:r>
              <a:rPr lang="en-US" dirty="0">
                <a:solidFill>
                  <a:srgbClr val="00B050"/>
                </a:solidFill>
              </a:rPr>
              <a:t>Trajectory solver</a:t>
            </a:r>
            <a:endParaRPr lang="en-BE" dirty="0">
              <a:solidFill>
                <a:srgbClr val="00B050"/>
              </a:solidFill>
            </a:endParaRPr>
          </a:p>
        </p:txBody>
      </p:sp>
      <p:sp>
        <p:nvSpPr>
          <p:cNvPr id="80" name="TextBox 79">
            <a:extLst>
              <a:ext uri="{FF2B5EF4-FFF2-40B4-BE49-F238E27FC236}">
                <a16:creationId xmlns:a16="http://schemas.microsoft.com/office/drawing/2014/main" id="{7C206681-E692-456F-A235-E10E7016CA19}"/>
              </a:ext>
            </a:extLst>
          </p:cNvPr>
          <p:cNvSpPr txBox="1"/>
          <p:nvPr/>
        </p:nvSpPr>
        <p:spPr>
          <a:xfrm>
            <a:off x="10883056" y="5848646"/>
            <a:ext cx="1442059" cy="646331"/>
          </a:xfrm>
          <a:prstGeom prst="rect">
            <a:avLst/>
          </a:prstGeom>
          <a:noFill/>
        </p:spPr>
        <p:txBody>
          <a:bodyPr wrap="square" rtlCol="0">
            <a:spAutoFit/>
          </a:bodyPr>
          <a:lstStyle/>
          <a:p>
            <a:r>
              <a:rPr lang="en-US" dirty="0">
                <a:solidFill>
                  <a:srgbClr val="7030A0"/>
                </a:solidFill>
              </a:rPr>
              <a:t>Trajectory solution</a:t>
            </a:r>
            <a:endParaRPr lang="en-BE" dirty="0">
              <a:solidFill>
                <a:srgbClr val="7030A0"/>
              </a:solidFill>
            </a:endParaRPr>
          </a:p>
        </p:txBody>
      </p:sp>
      <p:sp>
        <p:nvSpPr>
          <p:cNvPr id="81" name="TextBox 80">
            <a:extLst>
              <a:ext uri="{FF2B5EF4-FFF2-40B4-BE49-F238E27FC236}">
                <a16:creationId xmlns:a16="http://schemas.microsoft.com/office/drawing/2014/main" id="{7B6C96D4-B359-4ED1-B3FE-A976F2D47C84}"/>
              </a:ext>
            </a:extLst>
          </p:cNvPr>
          <p:cNvSpPr txBox="1"/>
          <p:nvPr/>
        </p:nvSpPr>
        <p:spPr>
          <a:xfrm>
            <a:off x="320479" y="5707882"/>
            <a:ext cx="2784485" cy="584775"/>
          </a:xfrm>
          <a:prstGeom prst="rect">
            <a:avLst/>
          </a:prstGeom>
          <a:noFill/>
        </p:spPr>
        <p:txBody>
          <a:bodyPr wrap="square" rtlCol="0">
            <a:spAutoFit/>
          </a:bodyPr>
          <a:lstStyle/>
          <a:p>
            <a:r>
              <a:rPr lang="en-US" sz="1600" i="1" dirty="0"/>
              <a:t>Everything is automated except the selection of the stations</a:t>
            </a:r>
            <a:endParaRPr lang="en-BE" sz="1600" i="1" dirty="0"/>
          </a:p>
        </p:txBody>
      </p:sp>
      <p:sp>
        <p:nvSpPr>
          <p:cNvPr id="86" name="Oval 85">
            <a:extLst>
              <a:ext uri="{FF2B5EF4-FFF2-40B4-BE49-F238E27FC236}">
                <a16:creationId xmlns:a16="http://schemas.microsoft.com/office/drawing/2014/main" id="{528AC3BB-D7F9-4CD3-83B5-D6496F9D0FF3}"/>
              </a:ext>
            </a:extLst>
          </p:cNvPr>
          <p:cNvSpPr/>
          <p:nvPr/>
        </p:nvSpPr>
        <p:spPr>
          <a:xfrm>
            <a:off x="9259806" y="1792522"/>
            <a:ext cx="188617" cy="1742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rgbClr val="00B050"/>
              </a:solidFill>
            </a:endParaRPr>
          </a:p>
        </p:txBody>
      </p:sp>
      <p:sp>
        <p:nvSpPr>
          <p:cNvPr id="87" name="TextBox 86">
            <a:extLst>
              <a:ext uri="{FF2B5EF4-FFF2-40B4-BE49-F238E27FC236}">
                <a16:creationId xmlns:a16="http://schemas.microsoft.com/office/drawing/2014/main" id="{9FE5DE05-52CB-4274-A234-D4648B91EDB2}"/>
              </a:ext>
            </a:extLst>
          </p:cNvPr>
          <p:cNvSpPr txBox="1"/>
          <p:nvPr/>
        </p:nvSpPr>
        <p:spPr>
          <a:xfrm>
            <a:off x="9533645" y="1694976"/>
            <a:ext cx="2698823" cy="369332"/>
          </a:xfrm>
          <a:prstGeom prst="rect">
            <a:avLst/>
          </a:prstGeom>
          <a:noFill/>
        </p:spPr>
        <p:txBody>
          <a:bodyPr wrap="square" rtlCol="0">
            <a:spAutoFit/>
          </a:bodyPr>
          <a:lstStyle/>
          <a:p>
            <a:r>
              <a:rPr lang="en-US" dirty="0">
                <a:solidFill>
                  <a:srgbClr val="00B050"/>
                </a:solidFill>
              </a:rPr>
              <a:t>Novel contributions</a:t>
            </a:r>
            <a:endParaRPr lang="en-BE" dirty="0">
              <a:solidFill>
                <a:srgbClr val="00B050"/>
              </a:solidFill>
            </a:endParaRPr>
          </a:p>
        </p:txBody>
      </p:sp>
      <p:sp>
        <p:nvSpPr>
          <p:cNvPr id="88" name="Oval 87">
            <a:extLst>
              <a:ext uri="{FF2B5EF4-FFF2-40B4-BE49-F238E27FC236}">
                <a16:creationId xmlns:a16="http://schemas.microsoft.com/office/drawing/2014/main" id="{CBA4408E-FD6C-4BAE-80FC-75956463DB31}"/>
              </a:ext>
            </a:extLst>
          </p:cNvPr>
          <p:cNvSpPr/>
          <p:nvPr/>
        </p:nvSpPr>
        <p:spPr>
          <a:xfrm>
            <a:off x="9271099" y="2149041"/>
            <a:ext cx="188617" cy="1742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rgbClr val="FF0000"/>
              </a:solidFill>
            </a:endParaRPr>
          </a:p>
        </p:txBody>
      </p:sp>
      <p:sp>
        <p:nvSpPr>
          <p:cNvPr id="89" name="TextBox 88">
            <a:extLst>
              <a:ext uri="{FF2B5EF4-FFF2-40B4-BE49-F238E27FC236}">
                <a16:creationId xmlns:a16="http://schemas.microsoft.com/office/drawing/2014/main" id="{94A698B4-95F1-44D7-98B3-71594F6F9534}"/>
              </a:ext>
            </a:extLst>
          </p:cNvPr>
          <p:cNvSpPr txBox="1"/>
          <p:nvPr/>
        </p:nvSpPr>
        <p:spPr>
          <a:xfrm>
            <a:off x="9533645" y="2071302"/>
            <a:ext cx="2698823" cy="369332"/>
          </a:xfrm>
          <a:prstGeom prst="rect">
            <a:avLst/>
          </a:prstGeom>
          <a:noFill/>
        </p:spPr>
        <p:txBody>
          <a:bodyPr wrap="square" rtlCol="0">
            <a:spAutoFit/>
          </a:bodyPr>
          <a:lstStyle/>
          <a:p>
            <a:r>
              <a:rPr lang="en-US" dirty="0">
                <a:solidFill>
                  <a:srgbClr val="FF0000"/>
                </a:solidFill>
              </a:rPr>
              <a:t>Existing implementations</a:t>
            </a:r>
            <a:endParaRPr lang="en-BE" dirty="0">
              <a:solidFill>
                <a:srgbClr val="FF0000"/>
              </a:solidFill>
            </a:endParaRPr>
          </a:p>
        </p:txBody>
      </p:sp>
      <p:cxnSp>
        <p:nvCxnSpPr>
          <p:cNvPr id="110" name="Straight Arrow Connector 109">
            <a:extLst>
              <a:ext uri="{FF2B5EF4-FFF2-40B4-BE49-F238E27FC236}">
                <a16:creationId xmlns:a16="http://schemas.microsoft.com/office/drawing/2014/main" id="{22849F17-338F-412C-AC25-204A9E11C440}"/>
              </a:ext>
            </a:extLst>
          </p:cNvPr>
          <p:cNvCxnSpPr>
            <a:cxnSpLocks/>
          </p:cNvCxnSpPr>
          <p:nvPr/>
        </p:nvCxnSpPr>
        <p:spPr>
          <a:xfrm flipV="1">
            <a:off x="10589614" y="6175983"/>
            <a:ext cx="264003" cy="4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Slide Number Placeholder 114">
            <a:extLst>
              <a:ext uri="{FF2B5EF4-FFF2-40B4-BE49-F238E27FC236}">
                <a16:creationId xmlns:a16="http://schemas.microsoft.com/office/drawing/2014/main" id="{54FEC091-305A-4782-8FA7-D6CF2FB4C640}"/>
              </a:ext>
            </a:extLst>
          </p:cNvPr>
          <p:cNvSpPr>
            <a:spLocks noGrp="1"/>
          </p:cNvSpPr>
          <p:nvPr>
            <p:ph type="sldNum" sz="quarter" idx="12"/>
          </p:nvPr>
        </p:nvSpPr>
        <p:spPr>
          <a:xfrm>
            <a:off x="8609861" y="6363604"/>
            <a:ext cx="2743200" cy="365125"/>
          </a:xfrm>
        </p:spPr>
        <p:txBody>
          <a:bodyPr/>
          <a:lstStyle/>
          <a:p>
            <a:fld id="{45901040-F8B7-4E29-BA51-117C3CA7A4B8}" type="slidenum">
              <a:rPr lang="en-BE" smtClean="0"/>
              <a:t>18</a:t>
            </a:fld>
            <a:endParaRPr lang="en-BE"/>
          </a:p>
        </p:txBody>
      </p:sp>
    </p:spTree>
    <p:extLst>
      <p:ext uri="{BB962C8B-B14F-4D97-AF65-F5344CB8AC3E}">
        <p14:creationId xmlns:p14="http://schemas.microsoft.com/office/powerpoint/2010/main" val="1717779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2131EB-E28A-42BA-A5B2-4AEC2086AA13}"/>
              </a:ext>
            </a:extLst>
          </p:cNvPr>
          <p:cNvPicPr>
            <a:picLocks noChangeAspect="1"/>
          </p:cNvPicPr>
          <p:nvPr/>
        </p:nvPicPr>
        <p:blipFill>
          <a:blip r:embed="rId2"/>
          <a:stretch>
            <a:fillRect/>
          </a:stretch>
        </p:blipFill>
        <p:spPr>
          <a:xfrm>
            <a:off x="677064" y="2484566"/>
            <a:ext cx="8799103" cy="4396736"/>
          </a:xfrm>
          <a:prstGeom prst="rect">
            <a:avLst/>
          </a:prstGeom>
        </p:spPr>
      </p:pic>
      <p:sp>
        <p:nvSpPr>
          <p:cNvPr id="2" name="Title 1">
            <a:extLst>
              <a:ext uri="{FF2B5EF4-FFF2-40B4-BE49-F238E27FC236}">
                <a16:creationId xmlns:a16="http://schemas.microsoft.com/office/drawing/2014/main" id="{C246D163-3577-4BF0-8334-349C76B280B1}"/>
              </a:ext>
            </a:extLst>
          </p:cNvPr>
          <p:cNvSpPr>
            <a:spLocks noGrp="1"/>
          </p:cNvSpPr>
          <p:nvPr>
            <p:ph type="title"/>
          </p:nvPr>
        </p:nvSpPr>
        <p:spPr>
          <a:xfrm>
            <a:off x="960120" y="-135961"/>
            <a:ext cx="10515600" cy="1325563"/>
          </a:xfrm>
        </p:spPr>
        <p:txBody>
          <a:bodyPr/>
          <a:lstStyle/>
          <a:p>
            <a:r>
              <a:rPr lang="en-US" dirty="0"/>
              <a:t>Beacon signal subtraction (I)</a:t>
            </a:r>
            <a:endParaRPr lang="en-BE" dirty="0"/>
          </a:p>
        </p:txBody>
      </p:sp>
      <p:sp>
        <p:nvSpPr>
          <p:cNvPr id="3" name="Slide Number Placeholder 2">
            <a:extLst>
              <a:ext uri="{FF2B5EF4-FFF2-40B4-BE49-F238E27FC236}">
                <a16:creationId xmlns:a16="http://schemas.microsoft.com/office/drawing/2014/main" id="{3868EA79-0D78-4808-A62C-A33C238714DD}"/>
              </a:ext>
            </a:extLst>
          </p:cNvPr>
          <p:cNvSpPr>
            <a:spLocks noGrp="1"/>
          </p:cNvSpPr>
          <p:nvPr>
            <p:ph type="sldNum" sz="quarter" idx="12"/>
          </p:nvPr>
        </p:nvSpPr>
        <p:spPr>
          <a:xfrm>
            <a:off x="8854440" y="6325339"/>
            <a:ext cx="2743200" cy="365125"/>
          </a:xfrm>
        </p:spPr>
        <p:txBody>
          <a:bodyPr/>
          <a:lstStyle/>
          <a:p>
            <a:fld id="{E4F664F7-0DD1-48E0-8BB3-CE2C7B5F217D}" type="slidenum">
              <a:rPr lang="en-BE" smtClean="0"/>
              <a:t>19</a:t>
            </a:fld>
            <a:endParaRPr lang="en-BE"/>
          </a:p>
        </p:txBody>
      </p:sp>
      <p:sp>
        <p:nvSpPr>
          <p:cNvPr id="6" name="Rectangle 5">
            <a:extLst>
              <a:ext uri="{FF2B5EF4-FFF2-40B4-BE49-F238E27FC236}">
                <a16:creationId xmlns:a16="http://schemas.microsoft.com/office/drawing/2014/main" id="{217DB67E-40C8-42E1-8942-82D0236E3A29}"/>
              </a:ext>
            </a:extLst>
          </p:cNvPr>
          <p:cNvSpPr/>
          <p:nvPr/>
        </p:nvSpPr>
        <p:spPr>
          <a:xfrm>
            <a:off x="3381537" y="2942532"/>
            <a:ext cx="204187" cy="34808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Content Placeholder 2">
            <a:extLst>
              <a:ext uri="{FF2B5EF4-FFF2-40B4-BE49-F238E27FC236}">
                <a16:creationId xmlns:a16="http://schemas.microsoft.com/office/drawing/2014/main" id="{C0A8F314-D625-4A64-A35C-798E73E99041}"/>
              </a:ext>
            </a:extLst>
          </p:cNvPr>
          <p:cNvSpPr txBox="1">
            <a:spLocks/>
          </p:cNvSpPr>
          <p:nvPr/>
        </p:nvSpPr>
        <p:spPr>
          <a:xfrm>
            <a:off x="433115" y="871622"/>
            <a:ext cx="8799103" cy="1763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beacon signal is reconstructed and subtracted</a:t>
            </a:r>
          </a:p>
          <a:p>
            <a:pPr marL="0" indent="0">
              <a:buFont typeface="Arial" panose="020B0604020202020204" pitchFamily="34" charset="0"/>
              <a:buNone/>
            </a:pPr>
            <a:endParaRPr lang="en-BE" dirty="0"/>
          </a:p>
        </p:txBody>
      </p:sp>
      <p:pic>
        <p:nvPicPr>
          <p:cNvPr id="8" name="Picture 7">
            <a:extLst>
              <a:ext uri="{FF2B5EF4-FFF2-40B4-BE49-F238E27FC236}">
                <a16:creationId xmlns:a16="http://schemas.microsoft.com/office/drawing/2014/main" id="{C68F7FF1-1821-4325-953F-CC57DE8CA4EE}"/>
              </a:ext>
            </a:extLst>
          </p:cNvPr>
          <p:cNvPicPr>
            <a:picLocks noChangeAspect="1"/>
          </p:cNvPicPr>
          <p:nvPr/>
        </p:nvPicPr>
        <p:blipFill>
          <a:blip r:embed="rId3"/>
          <a:stretch>
            <a:fillRect/>
          </a:stretch>
        </p:blipFill>
        <p:spPr>
          <a:xfrm>
            <a:off x="677064" y="1281625"/>
            <a:ext cx="5873128" cy="599299"/>
          </a:xfrm>
          <a:prstGeom prst="rect">
            <a:avLst/>
          </a:prstGeom>
        </p:spPr>
      </p:pic>
      <p:sp>
        <p:nvSpPr>
          <p:cNvPr id="9" name="TextBox 8">
            <a:extLst>
              <a:ext uri="{FF2B5EF4-FFF2-40B4-BE49-F238E27FC236}">
                <a16:creationId xmlns:a16="http://schemas.microsoft.com/office/drawing/2014/main" id="{41857196-7A6C-43AB-BC82-17A3F0A729F6}"/>
              </a:ext>
            </a:extLst>
          </p:cNvPr>
          <p:cNvSpPr txBox="1"/>
          <p:nvPr/>
        </p:nvSpPr>
        <p:spPr>
          <a:xfrm>
            <a:off x="677064" y="1857647"/>
            <a:ext cx="9523379" cy="369332"/>
          </a:xfrm>
          <a:prstGeom prst="rect">
            <a:avLst/>
          </a:prstGeom>
          <a:noFill/>
        </p:spPr>
        <p:txBody>
          <a:bodyPr wrap="square" rtlCol="0">
            <a:spAutoFit/>
          </a:bodyPr>
          <a:lstStyle/>
          <a:p>
            <a:r>
              <a:rPr lang="en-US" dirty="0"/>
              <a:t>To do so, the amplitude     , frequency      and phase      are fitted in the frequency domain</a:t>
            </a:r>
            <a:endParaRPr lang="en-BE" dirty="0"/>
          </a:p>
        </p:txBody>
      </p:sp>
      <p:pic>
        <p:nvPicPr>
          <p:cNvPr id="10" name="Picture 9">
            <a:extLst>
              <a:ext uri="{FF2B5EF4-FFF2-40B4-BE49-F238E27FC236}">
                <a16:creationId xmlns:a16="http://schemas.microsoft.com/office/drawing/2014/main" id="{D4CDED2E-483B-406F-BC20-D0AAD705A433}"/>
              </a:ext>
            </a:extLst>
          </p:cNvPr>
          <p:cNvPicPr>
            <a:picLocks noChangeAspect="1"/>
          </p:cNvPicPr>
          <p:nvPr/>
        </p:nvPicPr>
        <p:blipFill>
          <a:blip r:embed="rId4"/>
          <a:stretch>
            <a:fillRect/>
          </a:stretch>
        </p:blipFill>
        <p:spPr>
          <a:xfrm>
            <a:off x="4294968" y="1871666"/>
            <a:ext cx="254606" cy="336443"/>
          </a:xfrm>
          <a:prstGeom prst="rect">
            <a:avLst/>
          </a:prstGeom>
        </p:spPr>
      </p:pic>
      <p:pic>
        <p:nvPicPr>
          <p:cNvPr id="11" name="Picture 10">
            <a:extLst>
              <a:ext uri="{FF2B5EF4-FFF2-40B4-BE49-F238E27FC236}">
                <a16:creationId xmlns:a16="http://schemas.microsoft.com/office/drawing/2014/main" id="{CE238A30-1419-4EB9-8230-D22B6B2AA96B}"/>
              </a:ext>
            </a:extLst>
          </p:cNvPr>
          <p:cNvPicPr>
            <a:picLocks noChangeAspect="1"/>
          </p:cNvPicPr>
          <p:nvPr/>
        </p:nvPicPr>
        <p:blipFill>
          <a:blip r:embed="rId5"/>
          <a:stretch>
            <a:fillRect/>
          </a:stretch>
        </p:blipFill>
        <p:spPr>
          <a:xfrm>
            <a:off x="2986974" y="1828870"/>
            <a:ext cx="243800" cy="336444"/>
          </a:xfrm>
          <a:prstGeom prst="rect">
            <a:avLst/>
          </a:prstGeom>
        </p:spPr>
      </p:pic>
      <p:pic>
        <p:nvPicPr>
          <p:cNvPr id="12" name="Picture 11">
            <a:extLst>
              <a:ext uri="{FF2B5EF4-FFF2-40B4-BE49-F238E27FC236}">
                <a16:creationId xmlns:a16="http://schemas.microsoft.com/office/drawing/2014/main" id="{0AFB81B5-E146-434C-AB7E-4221304E77E3}"/>
              </a:ext>
            </a:extLst>
          </p:cNvPr>
          <p:cNvPicPr>
            <a:picLocks noChangeAspect="1"/>
          </p:cNvPicPr>
          <p:nvPr/>
        </p:nvPicPr>
        <p:blipFill>
          <a:blip r:embed="rId6"/>
          <a:stretch>
            <a:fillRect/>
          </a:stretch>
        </p:blipFill>
        <p:spPr>
          <a:xfrm>
            <a:off x="5536212" y="1808459"/>
            <a:ext cx="274927" cy="390396"/>
          </a:xfrm>
          <a:prstGeom prst="rect">
            <a:avLst/>
          </a:prstGeom>
        </p:spPr>
      </p:pic>
      <p:sp>
        <p:nvSpPr>
          <p:cNvPr id="4" name="TextBox 3">
            <a:extLst>
              <a:ext uri="{FF2B5EF4-FFF2-40B4-BE49-F238E27FC236}">
                <a16:creationId xmlns:a16="http://schemas.microsoft.com/office/drawing/2014/main" id="{862D7329-84DF-4546-BFB3-BF69C90EA181}"/>
              </a:ext>
            </a:extLst>
          </p:cNvPr>
          <p:cNvSpPr txBox="1"/>
          <p:nvPr/>
        </p:nvSpPr>
        <p:spPr>
          <a:xfrm>
            <a:off x="9650411" y="3390273"/>
            <a:ext cx="2272299" cy="2585323"/>
          </a:xfrm>
          <a:prstGeom prst="rect">
            <a:avLst/>
          </a:prstGeom>
          <a:noFill/>
        </p:spPr>
        <p:txBody>
          <a:bodyPr wrap="square" rtlCol="0">
            <a:spAutoFit/>
          </a:bodyPr>
          <a:lstStyle/>
          <a:p>
            <a:r>
              <a:rPr lang="en-US" i="1" dirty="0"/>
              <a:t>In the zones where we detect that the fit residual is high (i.e. 3 MAD above the median fit residual), we perform an interpolation of the 3 parameters (which is tricky for the phase).</a:t>
            </a:r>
            <a:endParaRPr lang="en-BE" i="1" dirty="0"/>
          </a:p>
        </p:txBody>
      </p:sp>
    </p:spTree>
    <p:extLst>
      <p:ext uri="{BB962C8B-B14F-4D97-AF65-F5344CB8AC3E}">
        <p14:creationId xmlns:p14="http://schemas.microsoft.com/office/powerpoint/2010/main" val="3320341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F8EF2A-6F26-4818-97B2-DBAF369B841F}"/>
              </a:ext>
            </a:extLst>
          </p:cNvPr>
          <p:cNvPicPr>
            <a:picLocks noChangeAspect="1"/>
          </p:cNvPicPr>
          <p:nvPr/>
        </p:nvPicPr>
        <p:blipFill>
          <a:blip r:embed="rId3"/>
          <a:stretch>
            <a:fillRect/>
          </a:stretch>
        </p:blipFill>
        <p:spPr>
          <a:xfrm>
            <a:off x="4174518" y="1027563"/>
            <a:ext cx="4098140" cy="3440978"/>
          </a:xfrm>
          <a:prstGeom prst="rect">
            <a:avLst/>
          </a:prstGeom>
        </p:spPr>
      </p:pic>
      <p:sp>
        <p:nvSpPr>
          <p:cNvPr id="5" name="TextBox 4"/>
          <p:cNvSpPr txBox="1"/>
          <p:nvPr/>
        </p:nvSpPr>
        <p:spPr>
          <a:xfrm>
            <a:off x="176340" y="1075113"/>
            <a:ext cx="3812927" cy="1477328"/>
          </a:xfrm>
          <a:prstGeom prst="rect">
            <a:avLst/>
          </a:prstGeom>
          <a:noFill/>
          <a:ln w="25400">
            <a:solidFill>
              <a:srgbClr val="0070C0"/>
            </a:solidFill>
          </a:ln>
        </p:spPr>
        <p:txBody>
          <a:bodyPr wrap="square" rtlCol="0">
            <a:spAutoFit/>
          </a:bodyPr>
          <a:lstStyle/>
          <a:p>
            <a:pPr algn="ctr"/>
            <a:r>
              <a:rPr lang="en-US" b="1" dirty="0"/>
              <a:t>A dedicated transmitter</a:t>
            </a:r>
          </a:p>
          <a:p>
            <a:pPr marL="285750" indent="-285750">
              <a:buFont typeface="Wingdings" panose="05000000000000000000" pitchFamily="2" charset="2"/>
              <a:buChar char="ü"/>
            </a:pPr>
            <a:r>
              <a:rPr lang="en-US" dirty="0"/>
              <a:t>Located in </a:t>
            </a:r>
            <a:r>
              <a:rPr lang="en-US" dirty="0" err="1"/>
              <a:t>Dourbes</a:t>
            </a:r>
            <a:r>
              <a:rPr lang="en-US" dirty="0"/>
              <a:t> (blue triangle)</a:t>
            </a:r>
          </a:p>
          <a:p>
            <a:pPr marL="285750" indent="-285750">
              <a:buFont typeface="Wingdings" panose="05000000000000000000" pitchFamily="2" charset="2"/>
              <a:buChar char="ü"/>
            </a:pPr>
            <a:r>
              <a:rPr lang="en-US" i="1" dirty="0"/>
              <a:t>f </a:t>
            </a:r>
            <a:r>
              <a:rPr lang="en-US" dirty="0"/>
              <a:t>= 49.97 MHz</a:t>
            </a:r>
          </a:p>
          <a:p>
            <a:pPr marL="285750" indent="-285750">
              <a:buFont typeface="Wingdings" panose="05000000000000000000" pitchFamily="2" charset="2"/>
              <a:buChar char="ü"/>
            </a:pPr>
            <a:r>
              <a:rPr lang="en-US" dirty="0"/>
              <a:t>CW with no modulation</a:t>
            </a:r>
          </a:p>
          <a:p>
            <a:pPr marL="285750" indent="-285750">
              <a:buFont typeface="Wingdings" panose="05000000000000000000" pitchFamily="2" charset="2"/>
              <a:buChar char="ü"/>
            </a:pPr>
            <a:r>
              <a:rPr lang="en-US" dirty="0"/>
              <a:t>Radiated power: 130 W</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372" y="3008742"/>
            <a:ext cx="3620558" cy="2490205"/>
          </a:xfrm>
          <a:prstGeom prst="rect">
            <a:avLst/>
          </a:prstGeom>
        </p:spPr>
      </p:pic>
      <p:sp>
        <p:nvSpPr>
          <p:cNvPr id="8" name="TextBox 7"/>
          <p:cNvSpPr txBox="1"/>
          <p:nvPr/>
        </p:nvSpPr>
        <p:spPr>
          <a:xfrm>
            <a:off x="8435400" y="934439"/>
            <a:ext cx="3556898" cy="1200329"/>
          </a:xfrm>
          <a:prstGeom prst="rect">
            <a:avLst/>
          </a:prstGeom>
          <a:noFill/>
          <a:ln w="25400">
            <a:solidFill>
              <a:srgbClr val="0070C0"/>
            </a:solidFill>
          </a:ln>
        </p:spPr>
        <p:txBody>
          <a:bodyPr wrap="square" rtlCol="0">
            <a:spAutoFit/>
          </a:bodyPr>
          <a:lstStyle/>
          <a:p>
            <a:pPr algn="ctr"/>
            <a:r>
              <a:rPr lang="en-US" b="1" dirty="0"/>
              <a:t>44 receiving stations</a:t>
            </a:r>
          </a:p>
          <a:p>
            <a:pPr marL="285750" indent="-285750">
              <a:buFont typeface="Wingdings" panose="05000000000000000000" pitchFamily="2" charset="2"/>
              <a:buChar char="ü"/>
            </a:pPr>
            <a:r>
              <a:rPr lang="en-US" dirty="0"/>
              <a:t>Green dots</a:t>
            </a:r>
          </a:p>
          <a:p>
            <a:pPr marL="285750" indent="-285750">
              <a:buFont typeface="Wingdings" panose="05000000000000000000" pitchFamily="2" charset="2"/>
              <a:buChar char="ü"/>
            </a:pPr>
            <a:r>
              <a:rPr lang="en-US" dirty="0"/>
              <a:t>3-elements Yagi antennas</a:t>
            </a:r>
          </a:p>
          <a:p>
            <a:pPr marL="285750" indent="-285750">
              <a:buFont typeface="Wingdings" panose="05000000000000000000" pitchFamily="2" charset="2"/>
              <a:buChar char="ü"/>
            </a:pPr>
            <a:r>
              <a:rPr lang="en-US" dirty="0"/>
              <a:t>Synchronized using GPS clocks</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4559" y="2204765"/>
            <a:ext cx="2631474" cy="1688034"/>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4877" t="-659" r="28139" b="-1"/>
          <a:stretch/>
        </p:blipFill>
        <p:spPr>
          <a:xfrm rot="5400000">
            <a:off x="9088415" y="3828918"/>
            <a:ext cx="2243765" cy="2631474"/>
          </a:xfrm>
          <a:prstGeom prst="rect">
            <a:avLst/>
          </a:prstGeom>
        </p:spPr>
      </p:pic>
      <p:sp>
        <p:nvSpPr>
          <p:cNvPr id="12" name="TextBox 11"/>
          <p:cNvSpPr txBox="1"/>
          <p:nvPr/>
        </p:nvSpPr>
        <p:spPr>
          <a:xfrm>
            <a:off x="4445139" y="4597170"/>
            <a:ext cx="3556898" cy="1477328"/>
          </a:xfrm>
          <a:prstGeom prst="rect">
            <a:avLst/>
          </a:prstGeom>
          <a:noFill/>
          <a:ln w="25400">
            <a:solidFill>
              <a:srgbClr val="0070C0"/>
            </a:solidFill>
          </a:ln>
        </p:spPr>
        <p:txBody>
          <a:bodyPr wrap="square" rtlCol="0">
            <a:spAutoFit/>
          </a:bodyPr>
          <a:lstStyle/>
          <a:p>
            <a:pPr algn="ctr"/>
            <a:r>
              <a:rPr lang="en-US" b="1" dirty="0"/>
              <a:t>One radio interferometer</a:t>
            </a:r>
          </a:p>
          <a:p>
            <a:pPr marL="285750" indent="-285750">
              <a:buFont typeface="Wingdings" panose="05000000000000000000" pitchFamily="2" charset="2"/>
              <a:buChar char="ü"/>
            </a:pPr>
            <a:r>
              <a:rPr lang="en-US" dirty="0"/>
              <a:t>Red circle (</a:t>
            </a:r>
            <a:r>
              <a:rPr lang="en-US" dirty="0" err="1"/>
              <a:t>Humain</a:t>
            </a:r>
            <a:r>
              <a:rPr lang="en-US" dirty="0"/>
              <a:t>)</a:t>
            </a:r>
          </a:p>
          <a:p>
            <a:pPr marL="285750" indent="-285750">
              <a:buFont typeface="Wingdings" panose="05000000000000000000" pitchFamily="2" charset="2"/>
              <a:buChar char="ü"/>
            </a:pPr>
            <a:r>
              <a:rPr lang="en-US" dirty="0"/>
              <a:t>5 Yagi antennas</a:t>
            </a:r>
          </a:p>
          <a:p>
            <a:pPr marL="285750" indent="-285750">
              <a:buFont typeface="Wingdings" panose="05000000000000000000" pitchFamily="2" charset="2"/>
              <a:buChar char="ü"/>
            </a:pPr>
            <a:r>
              <a:rPr lang="en-US" dirty="0"/>
              <a:t>Information about the elevation and the azimuth angle</a:t>
            </a:r>
          </a:p>
        </p:txBody>
      </p:sp>
      <p:sp>
        <p:nvSpPr>
          <p:cNvPr id="13" name="Oval 12"/>
          <p:cNvSpPr/>
          <p:nvPr/>
        </p:nvSpPr>
        <p:spPr>
          <a:xfrm>
            <a:off x="6741155" y="3110854"/>
            <a:ext cx="143142" cy="14080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4107EB48-FDAE-493D-A2DD-A9D84EC2E878}"/>
              </a:ext>
            </a:extLst>
          </p:cNvPr>
          <p:cNvSpPr>
            <a:spLocks noGrp="1"/>
          </p:cNvSpPr>
          <p:nvPr>
            <p:ph type="sldNum" sz="quarter" idx="12"/>
          </p:nvPr>
        </p:nvSpPr>
        <p:spPr/>
        <p:txBody>
          <a:bodyPr/>
          <a:lstStyle/>
          <a:p>
            <a:fld id="{451621D0-7395-4747-8859-52A1BBCDDBB9}" type="slidenum">
              <a:rPr lang="en-US" smtClean="0"/>
              <a:t>2</a:t>
            </a:fld>
            <a:endParaRPr lang="en-US"/>
          </a:p>
        </p:txBody>
      </p:sp>
      <p:sp>
        <p:nvSpPr>
          <p:cNvPr id="14" name="Title 1">
            <a:extLst>
              <a:ext uri="{FF2B5EF4-FFF2-40B4-BE49-F238E27FC236}">
                <a16:creationId xmlns:a16="http://schemas.microsoft.com/office/drawing/2014/main" id="{D1E0BAC8-6E2F-46EA-BAC7-809FFC629519}"/>
              </a:ext>
            </a:extLst>
          </p:cNvPr>
          <p:cNvSpPr txBox="1">
            <a:spLocks/>
          </p:cNvSpPr>
          <p:nvPr/>
        </p:nvSpPr>
        <p:spPr>
          <a:xfrm>
            <a:off x="303372" y="-1991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BRAMS network</a:t>
            </a:r>
            <a:endParaRPr lang="en-BE" dirty="0"/>
          </a:p>
        </p:txBody>
      </p:sp>
      <p:sp>
        <p:nvSpPr>
          <p:cNvPr id="2" name="TextBox 1">
            <a:extLst>
              <a:ext uri="{FF2B5EF4-FFF2-40B4-BE49-F238E27FC236}">
                <a16:creationId xmlns:a16="http://schemas.microsoft.com/office/drawing/2014/main" id="{982AFFA3-9360-ED66-D833-B69DC9A6DB17}"/>
              </a:ext>
            </a:extLst>
          </p:cNvPr>
          <p:cNvSpPr txBox="1"/>
          <p:nvPr/>
        </p:nvSpPr>
        <p:spPr>
          <a:xfrm>
            <a:off x="1274640" y="6215746"/>
            <a:ext cx="8935656" cy="646331"/>
          </a:xfrm>
          <a:prstGeom prst="rect">
            <a:avLst/>
          </a:prstGeom>
          <a:noFill/>
        </p:spPr>
        <p:txBody>
          <a:bodyPr wrap="square" rtlCol="0">
            <a:spAutoFit/>
          </a:bodyPr>
          <a:lstStyle/>
          <a:p>
            <a:pPr algn="ctr"/>
            <a:r>
              <a:rPr lang="en-US" b="1" dirty="0"/>
              <a:t>The 44 receivers do not give range or directional information (except for the interferometer).</a:t>
            </a:r>
          </a:p>
          <a:p>
            <a:pPr algn="ctr"/>
            <a:r>
              <a:rPr lang="en-US" b="1" dirty="0"/>
              <a:t>That complexifies the reconstruction of meteoroid trajectories…</a:t>
            </a:r>
          </a:p>
        </p:txBody>
      </p:sp>
      <p:sp>
        <p:nvSpPr>
          <p:cNvPr id="3" name="TextBox 2">
            <a:extLst>
              <a:ext uri="{FF2B5EF4-FFF2-40B4-BE49-F238E27FC236}">
                <a16:creationId xmlns:a16="http://schemas.microsoft.com/office/drawing/2014/main" id="{0E137FA3-2956-DB57-A64E-DBD8112C88A5}"/>
              </a:ext>
            </a:extLst>
          </p:cNvPr>
          <p:cNvSpPr txBox="1"/>
          <p:nvPr/>
        </p:nvSpPr>
        <p:spPr>
          <a:xfrm>
            <a:off x="375216" y="648646"/>
            <a:ext cx="3992598" cy="369332"/>
          </a:xfrm>
          <a:prstGeom prst="rect">
            <a:avLst/>
          </a:prstGeom>
          <a:noFill/>
        </p:spPr>
        <p:txBody>
          <a:bodyPr wrap="square" rtlCol="0">
            <a:spAutoFit/>
          </a:bodyPr>
          <a:lstStyle/>
          <a:p>
            <a:r>
              <a:rPr lang="en-US" dirty="0"/>
              <a:t>BRAMS = Belgian </a:t>
            </a:r>
            <a:r>
              <a:rPr lang="en-US" dirty="0" err="1"/>
              <a:t>RAdio</a:t>
            </a:r>
            <a:r>
              <a:rPr lang="en-US" dirty="0"/>
              <a:t> Meteor Stations</a:t>
            </a:r>
            <a:endParaRPr lang="en-BE" dirty="0"/>
          </a:p>
        </p:txBody>
      </p:sp>
    </p:spTree>
    <p:extLst>
      <p:ext uri="{BB962C8B-B14F-4D97-AF65-F5344CB8AC3E}">
        <p14:creationId xmlns:p14="http://schemas.microsoft.com/office/powerpoint/2010/main" val="182999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7BCCA8-14DB-4A99-A8B9-13CA8FFAC652}"/>
              </a:ext>
            </a:extLst>
          </p:cNvPr>
          <p:cNvPicPr>
            <a:picLocks noChangeAspect="1"/>
          </p:cNvPicPr>
          <p:nvPr/>
        </p:nvPicPr>
        <p:blipFill>
          <a:blip r:embed="rId3"/>
          <a:stretch>
            <a:fillRect/>
          </a:stretch>
        </p:blipFill>
        <p:spPr>
          <a:xfrm>
            <a:off x="0" y="708107"/>
            <a:ext cx="12192000" cy="6316429"/>
          </a:xfrm>
          <a:prstGeom prst="rect">
            <a:avLst/>
          </a:prstGeom>
        </p:spPr>
      </p:pic>
      <p:sp>
        <p:nvSpPr>
          <p:cNvPr id="7" name="Rectangle 6">
            <a:extLst>
              <a:ext uri="{FF2B5EF4-FFF2-40B4-BE49-F238E27FC236}">
                <a16:creationId xmlns:a16="http://schemas.microsoft.com/office/drawing/2014/main" id="{98FA8FDB-D8F6-4A27-BB97-E92EFC5F1FA4}"/>
              </a:ext>
            </a:extLst>
          </p:cNvPr>
          <p:cNvSpPr/>
          <p:nvPr/>
        </p:nvSpPr>
        <p:spPr>
          <a:xfrm>
            <a:off x="3779520" y="1016077"/>
            <a:ext cx="152434" cy="552696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Slide Number Placeholder 7">
            <a:extLst>
              <a:ext uri="{FF2B5EF4-FFF2-40B4-BE49-F238E27FC236}">
                <a16:creationId xmlns:a16="http://schemas.microsoft.com/office/drawing/2014/main" id="{4663010F-EC5A-4DCD-A54A-EA103DE3AD2D}"/>
              </a:ext>
            </a:extLst>
          </p:cNvPr>
          <p:cNvSpPr>
            <a:spLocks noGrp="1"/>
          </p:cNvSpPr>
          <p:nvPr>
            <p:ph type="sldNum" sz="quarter" idx="12"/>
          </p:nvPr>
        </p:nvSpPr>
        <p:spPr/>
        <p:txBody>
          <a:bodyPr/>
          <a:lstStyle/>
          <a:p>
            <a:fld id="{45901040-F8B7-4E29-BA51-117C3CA7A4B8}" type="slidenum">
              <a:rPr lang="en-BE" smtClean="0"/>
              <a:t>20</a:t>
            </a:fld>
            <a:endParaRPr lang="en-BE"/>
          </a:p>
        </p:txBody>
      </p:sp>
      <p:sp>
        <p:nvSpPr>
          <p:cNvPr id="2" name="Title 1">
            <a:extLst>
              <a:ext uri="{FF2B5EF4-FFF2-40B4-BE49-F238E27FC236}">
                <a16:creationId xmlns:a16="http://schemas.microsoft.com/office/drawing/2014/main" id="{E551AD28-EDB1-9B7D-7115-C946FC28EDC5}"/>
              </a:ext>
            </a:extLst>
          </p:cNvPr>
          <p:cNvSpPr>
            <a:spLocks noGrp="1"/>
          </p:cNvSpPr>
          <p:nvPr>
            <p:ph type="title"/>
          </p:nvPr>
        </p:nvSpPr>
        <p:spPr>
          <a:xfrm>
            <a:off x="960120" y="-135961"/>
            <a:ext cx="10515600" cy="1325563"/>
          </a:xfrm>
        </p:spPr>
        <p:txBody>
          <a:bodyPr/>
          <a:lstStyle/>
          <a:p>
            <a:r>
              <a:rPr lang="en-US" dirty="0"/>
              <a:t>Beacon signal subtraction (II)</a:t>
            </a:r>
            <a:endParaRPr lang="en-BE" dirty="0"/>
          </a:p>
        </p:txBody>
      </p:sp>
    </p:spTree>
    <p:extLst>
      <p:ext uri="{BB962C8B-B14F-4D97-AF65-F5344CB8AC3E}">
        <p14:creationId xmlns:p14="http://schemas.microsoft.com/office/powerpoint/2010/main" val="2411454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BA505-D9DF-4F73-9480-9EC848AE4F32}"/>
              </a:ext>
            </a:extLst>
          </p:cNvPr>
          <p:cNvSpPr>
            <a:spLocks noGrp="1"/>
          </p:cNvSpPr>
          <p:nvPr>
            <p:ph type="title"/>
          </p:nvPr>
        </p:nvSpPr>
        <p:spPr/>
        <p:txBody>
          <a:bodyPr/>
          <a:lstStyle/>
          <a:p>
            <a:r>
              <a:rPr lang="en-US" dirty="0"/>
              <a:t>Signal filtering</a:t>
            </a:r>
            <a:endParaRPr lang="en-BE" dirty="0"/>
          </a:p>
        </p:txBody>
      </p:sp>
      <p:sp>
        <p:nvSpPr>
          <p:cNvPr id="3" name="Content Placeholder 2">
            <a:extLst>
              <a:ext uri="{FF2B5EF4-FFF2-40B4-BE49-F238E27FC236}">
                <a16:creationId xmlns:a16="http://schemas.microsoft.com/office/drawing/2014/main" id="{E36200A2-950A-4324-983C-57711B543AFF}"/>
              </a:ext>
            </a:extLst>
          </p:cNvPr>
          <p:cNvSpPr>
            <a:spLocks noGrp="1"/>
          </p:cNvSpPr>
          <p:nvPr>
            <p:ph idx="1"/>
          </p:nvPr>
        </p:nvSpPr>
        <p:spPr>
          <a:xfrm>
            <a:off x="838200" y="1377698"/>
            <a:ext cx="10515600" cy="587290"/>
          </a:xfrm>
        </p:spPr>
        <p:txBody>
          <a:bodyPr/>
          <a:lstStyle/>
          <a:p>
            <a:r>
              <a:rPr lang="en-US" dirty="0"/>
              <a:t>A Blackman bandpass filter is applied around the meteor echo</a:t>
            </a:r>
          </a:p>
          <a:p>
            <a:pPr marL="0" indent="0">
              <a:buNone/>
            </a:pPr>
            <a:endParaRPr lang="en-BE" dirty="0"/>
          </a:p>
        </p:txBody>
      </p:sp>
      <p:sp>
        <p:nvSpPr>
          <p:cNvPr id="4" name="Slide Number Placeholder 3">
            <a:extLst>
              <a:ext uri="{FF2B5EF4-FFF2-40B4-BE49-F238E27FC236}">
                <a16:creationId xmlns:a16="http://schemas.microsoft.com/office/drawing/2014/main" id="{B9F46F4E-E1D3-4CA0-851A-35F3B8113D52}"/>
              </a:ext>
            </a:extLst>
          </p:cNvPr>
          <p:cNvSpPr>
            <a:spLocks noGrp="1"/>
          </p:cNvSpPr>
          <p:nvPr>
            <p:ph type="sldNum" sz="quarter" idx="12"/>
          </p:nvPr>
        </p:nvSpPr>
        <p:spPr/>
        <p:txBody>
          <a:bodyPr/>
          <a:lstStyle/>
          <a:p>
            <a:fld id="{7B3A460A-B749-420A-B3CB-88773B09062C}" type="slidenum">
              <a:rPr lang="en-BE" smtClean="0"/>
              <a:t>21</a:t>
            </a:fld>
            <a:endParaRPr lang="en-BE" dirty="0"/>
          </a:p>
        </p:txBody>
      </p:sp>
      <p:pic>
        <p:nvPicPr>
          <p:cNvPr id="11" name="Picture 10">
            <a:extLst>
              <a:ext uri="{FF2B5EF4-FFF2-40B4-BE49-F238E27FC236}">
                <a16:creationId xmlns:a16="http://schemas.microsoft.com/office/drawing/2014/main" id="{9E302E8A-7088-4270-963D-B04DA5FA8AEC}"/>
              </a:ext>
            </a:extLst>
          </p:cNvPr>
          <p:cNvPicPr>
            <a:picLocks noChangeAspect="1"/>
          </p:cNvPicPr>
          <p:nvPr/>
        </p:nvPicPr>
        <p:blipFill>
          <a:blip r:embed="rId3"/>
          <a:stretch>
            <a:fillRect/>
          </a:stretch>
        </p:blipFill>
        <p:spPr>
          <a:xfrm>
            <a:off x="0" y="2159540"/>
            <a:ext cx="5473553" cy="2811293"/>
          </a:xfrm>
          <a:prstGeom prst="rect">
            <a:avLst/>
          </a:prstGeom>
        </p:spPr>
      </p:pic>
      <p:pic>
        <p:nvPicPr>
          <p:cNvPr id="13" name="Picture 12">
            <a:extLst>
              <a:ext uri="{FF2B5EF4-FFF2-40B4-BE49-F238E27FC236}">
                <a16:creationId xmlns:a16="http://schemas.microsoft.com/office/drawing/2014/main" id="{9CC680C1-41CA-4F06-838D-26011708E3B5}"/>
              </a:ext>
            </a:extLst>
          </p:cNvPr>
          <p:cNvPicPr>
            <a:picLocks noChangeAspect="1"/>
          </p:cNvPicPr>
          <p:nvPr/>
        </p:nvPicPr>
        <p:blipFill>
          <a:blip r:embed="rId4"/>
          <a:stretch>
            <a:fillRect/>
          </a:stretch>
        </p:blipFill>
        <p:spPr>
          <a:xfrm>
            <a:off x="6313534" y="2159541"/>
            <a:ext cx="5778230" cy="2811293"/>
          </a:xfrm>
          <a:prstGeom prst="rect">
            <a:avLst/>
          </a:prstGeom>
        </p:spPr>
      </p:pic>
      <p:cxnSp>
        <p:nvCxnSpPr>
          <p:cNvPr id="15" name="Straight Arrow Connector 14">
            <a:extLst>
              <a:ext uri="{FF2B5EF4-FFF2-40B4-BE49-F238E27FC236}">
                <a16:creationId xmlns:a16="http://schemas.microsoft.com/office/drawing/2014/main" id="{BEC67C3B-1342-4205-8E8F-526042A74858}"/>
              </a:ext>
            </a:extLst>
          </p:cNvPr>
          <p:cNvCxnSpPr/>
          <p:nvPr/>
        </p:nvCxnSpPr>
        <p:spPr>
          <a:xfrm>
            <a:off x="5548544" y="3429000"/>
            <a:ext cx="69245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22FB904-A716-4E1E-899B-011E6B0E0C5C}"/>
              </a:ext>
            </a:extLst>
          </p:cNvPr>
          <p:cNvSpPr txBox="1"/>
          <p:nvPr/>
        </p:nvSpPr>
        <p:spPr>
          <a:xfrm>
            <a:off x="5546085" y="3059668"/>
            <a:ext cx="838971" cy="369332"/>
          </a:xfrm>
          <a:prstGeom prst="rect">
            <a:avLst/>
          </a:prstGeom>
          <a:noFill/>
        </p:spPr>
        <p:txBody>
          <a:bodyPr wrap="square" rtlCol="0">
            <a:spAutoFit/>
          </a:bodyPr>
          <a:lstStyle/>
          <a:p>
            <a:r>
              <a:rPr lang="en-US" dirty="0"/>
              <a:t>Filter</a:t>
            </a:r>
            <a:endParaRPr lang="en-BE" dirty="0"/>
          </a:p>
        </p:txBody>
      </p:sp>
      <p:sp>
        <p:nvSpPr>
          <p:cNvPr id="12" name="TextBox 11">
            <a:extLst>
              <a:ext uri="{FF2B5EF4-FFF2-40B4-BE49-F238E27FC236}">
                <a16:creationId xmlns:a16="http://schemas.microsoft.com/office/drawing/2014/main" id="{41B568D7-FB6F-4951-A76F-D75B1CD646AC}"/>
              </a:ext>
            </a:extLst>
          </p:cNvPr>
          <p:cNvSpPr txBox="1"/>
          <p:nvPr/>
        </p:nvSpPr>
        <p:spPr>
          <a:xfrm>
            <a:off x="1444502" y="5165385"/>
            <a:ext cx="9738064" cy="1754326"/>
          </a:xfrm>
          <a:prstGeom prst="rect">
            <a:avLst/>
          </a:prstGeom>
          <a:noFill/>
        </p:spPr>
        <p:txBody>
          <a:bodyPr wrap="square">
            <a:spAutoFit/>
          </a:bodyPr>
          <a:lstStyle/>
          <a:p>
            <a:pPr marL="285750" indent="-285750">
              <a:buFont typeface="Arial" panose="020B0604020202020204" pitchFamily="34" charset="0"/>
              <a:buChar char="•"/>
            </a:pPr>
            <a:r>
              <a:rPr lang="en-US" dirty="0"/>
              <a:t>The </a:t>
            </a:r>
            <a:r>
              <a:rPr lang="en-US" dirty="0" err="1"/>
              <a:t>sinc</a:t>
            </a:r>
            <a:r>
              <a:rPr lang="en-US" dirty="0"/>
              <a:t>-windowed Blackman filter allows to reduce the noise level and to avoid beats</a:t>
            </a:r>
          </a:p>
          <a:p>
            <a:pPr marL="285750" indent="-285750">
              <a:buFont typeface="Arial" panose="020B0604020202020204" pitchFamily="34" charset="0"/>
              <a:buChar char="•"/>
            </a:pPr>
            <a:r>
              <a:rPr lang="en-US" dirty="0"/>
              <a:t>It has </a:t>
            </a:r>
            <a:r>
              <a:rPr lang="en-US" dirty="0">
                <a:solidFill>
                  <a:srgbClr val="00B050"/>
                </a:solidFill>
              </a:rPr>
              <a:t>very good frequency performance </a:t>
            </a:r>
            <a:r>
              <a:rPr lang="en-US" dirty="0"/>
              <a:t>(steep transition band and excellent stopband attenuation)</a:t>
            </a:r>
          </a:p>
          <a:p>
            <a:r>
              <a:rPr lang="en-US" dirty="0"/>
              <a:t>BUT : </a:t>
            </a:r>
          </a:p>
          <a:p>
            <a:pPr marL="285750" indent="-285750">
              <a:buFont typeface="Arial" panose="020B0604020202020204" pitchFamily="34" charset="0"/>
              <a:buChar char="•"/>
            </a:pPr>
            <a:r>
              <a:rPr lang="en-US" dirty="0"/>
              <a:t>The noise in the bandpass range is not filtered</a:t>
            </a:r>
          </a:p>
          <a:p>
            <a:pPr marL="285750" indent="-285750">
              <a:buFont typeface="Arial" panose="020B0604020202020204" pitchFamily="34" charset="0"/>
              <a:buChar char="•"/>
            </a:pPr>
            <a:r>
              <a:rPr lang="en-US" dirty="0"/>
              <a:t>It has </a:t>
            </a:r>
            <a:r>
              <a:rPr lang="en-US" dirty="0">
                <a:solidFill>
                  <a:srgbClr val="FF0000"/>
                </a:solidFill>
              </a:rPr>
              <a:t>bad time performance </a:t>
            </a:r>
            <a:r>
              <a:rPr lang="en-US" dirty="0"/>
              <a:t>(ripple and overshoot), whatever the filter order</a:t>
            </a:r>
          </a:p>
          <a:p>
            <a:endParaRPr lang="en-BE" dirty="0"/>
          </a:p>
        </p:txBody>
      </p:sp>
    </p:spTree>
    <p:extLst>
      <p:ext uri="{BB962C8B-B14F-4D97-AF65-F5344CB8AC3E}">
        <p14:creationId xmlns:p14="http://schemas.microsoft.com/office/powerpoint/2010/main" val="1956302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61DFB-E3DD-41FC-9DA5-3142C2E0BB32}"/>
              </a:ext>
            </a:extLst>
          </p:cNvPr>
          <p:cNvSpPr>
            <a:spLocks noGrp="1"/>
          </p:cNvSpPr>
          <p:nvPr>
            <p:ph type="title"/>
          </p:nvPr>
        </p:nvSpPr>
        <p:spPr/>
        <p:txBody>
          <a:bodyPr/>
          <a:lstStyle/>
          <a:p>
            <a:r>
              <a:rPr lang="en-US" dirty="0"/>
              <a:t>Specular point timing identification</a:t>
            </a:r>
            <a:endParaRPr lang="en-BE" dirty="0"/>
          </a:p>
        </p:txBody>
      </p:sp>
      <p:sp>
        <p:nvSpPr>
          <p:cNvPr id="4" name="Slide Number Placeholder 3">
            <a:extLst>
              <a:ext uri="{FF2B5EF4-FFF2-40B4-BE49-F238E27FC236}">
                <a16:creationId xmlns:a16="http://schemas.microsoft.com/office/drawing/2014/main" id="{98FF7168-2B37-417F-930B-B8090A3A984A}"/>
              </a:ext>
            </a:extLst>
          </p:cNvPr>
          <p:cNvSpPr>
            <a:spLocks noGrp="1"/>
          </p:cNvSpPr>
          <p:nvPr>
            <p:ph type="sldNum" sz="quarter" idx="12"/>
          </p:nvPr>
        </p:nvSpPr>
        <p:spPr>
          <a:xfrm>
            <a:off x="8504069" y="4961831"/>
            <a:ext cx="2964010" cy="385063"/>
          </a:xfrm>
        </p:spPr>
        <p:txBody>
          <a:bodyPr/>
          <a:lstStyle/>
          <a:p>
            <a:fld id="{7B3A460A-B749-420A-B3CB-88773B09062C}" type="slidenum">
              <a:rPr lang="en-BE" smtClean="0"/>
              <a:t>22</a:t>
            </a:fld>
            <a:endParaRPr lang="en-BE"/>
          </a:p>
        </p:txBody>
      </p:sp>
      <p:sp>
        <p:nvSpPr>
          <p:cNvPr id="5" name="Content Placeholder 2">
            <a:extLst>
              <a:ext uri="{FF2B5EF4-FFF2-40B4-BE49-F238E27FC236}">
                <a16:creationId xmlns:a16="http://schemas.microsoft.com/office/drawing/2014/main" id="{0B67D3CA-AF59-4799-B6B0-B810D61A4E7A}"/>
              </a:ext>
            </a:extLst>
          </p:cNvPr>
          <p:cNvSpPr txBox="1">
            <a:spLocks/>
          </p:cNvSpPr>
          <p:nvPr/>
        </p:nvSpPr>
        <p:spPr>
          <a:xfrm>
            <a:off x="594359" y="1397646"/>
            <a:ext cx="11510639" cy="5872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envelope of the meteor echo is computed, and the t0 timing is identified</a:t>
            </a:r>
          </a:p>
          <a:p>
            <a:pPr marL="0" indent="0">
              <a:buFont typeface="Arial" panose="020B0604020202020204" pitchFamily="34" charset="0"/>
              <a:buNone/>
            </a:pPr>
            <a:endParaRPr lang="en-BE" dirty="0"/>
          </a:p>
        </p:txBody>
      </p:sp>
      <p:pic>
        <p:nvPicPr>
          <p:cNvPr id="10" name="Picture 9">
            <a:extLst>
              <a:ext uri="{FF2B5EF4-FFF2-40B4-BE49-F238E27FC236}">
                <a16:creationId xmlns:a16="http://schemas.microsoft.com/office/drawing/2014/main" id="{8A459E2C-1FB3-46BD-87D7-569ADD7F0125}"/>
              </a:ext>
            </a:extLst>
          </p:cNvPr>
          <p:cNvPicPr>
            <a:picLocks noChangeAspect="1"/>
          </p:cNvPicPr>
          <p:nvPr/>
        </p:nvPicPr>
        <p:blipFill>
          <a:blip r:embed="rId2"/>
          <a:stretch>
            <a:fillRect/>
          </a:stretch>
        </p:blipFill>
        <p:spPr>
          <a:xfrm>
            <a:off x="0" y="2431084"/>
            <a:ext cx="6136191" cy="3098139"/>
          </a:xfrm>
          <a:prstGeom prst="rect">
            <a:avLst/>
          </a:prstGeom>
        </p:spPr>
      </p:pic>
      <p:sp>
        <p:nvSpPr>
          <p:cNvPr id="13" name="TextBox 12">
            <a:extLst>
              <a:ext uri="{FF2B5EF4-FFF2-40B4-BE49-F238E27FC236}">
                <a16:creationId xmlns:a16="http://schemas.microsoft.com/office/drawing/2014/main" id="{7993C937-14AA-4C8A-963B-EB71080C2437}"/>
              </a:ext>
            </a:extLst>
          </p:cNvPr>
          <p:cNvSpPr txBox="1"/>
          <p:nvPr/>
        </p:nvSpPr>
        <p:spPr>
          <a:xfrm>
            <a:off x="1667645" y="1964988"/>
            <a:ext cx="3557368" cy="369332"/>
          </a:xfrm>
          <a:prstGeom prst="rect">
            <a:avLst/>
          </a:prstGeom>
          <a:noFill/>
        </p:spPr>
        <p:txBody>
          <a:bodyPr wrap="square" rtlCol="0">
            <a:spAutoFit/>
          </a:bodyPr>
          <a:lstStyle/>
          <a:p>
            <a:r>
              <a:rPr lang="en-US" dirty="0"/>
              <a:t>Signal after the Hilbert transform</a:t>
            </a:r>
            <a:endParaRPr lang="en-BE" dirty="0"/>
          </a:p>
        </p:txBody>
      </p:sp>
      <p:sp>
        <p:nvSpPr>
          <p:cNvPr id="14" name="TextBox 13">
            <a:extLst>
              <a:ext uri="{FF2B5EF4-FFF2-40B4-BE49-F238E27FC236}">
                <a16:creationId xmlns:a16="http://schemas.microsoft.com/office/drawing/2014/main" id="{6D913F03-AE89-4DBC-88C6-E4D2DB86F06B}"/>
              </a:ext>
            </a:extLst>
          </p:cNvPr>
          <p:cNvSpPr txBox="1"/>
          <p:nvPr/>
        </p:nvSpPr>
        <p:spPr>
          <a:xfrm>
            <a:off x="7481780" y="1964988"/>
            <a:ext cx="3557368" cy="369332"/>
          </a:xfrm>
          <a:prstGeom prst="rect">
            <a:avLst/>
          </a:prstGeom>
          <a:noFill/>
        </p:spPr>
        <p:txBody>
          <a:bodyPr wrap="square" rtlCol="0">
            <a:spAutoFit/>
          </a:bodyPr>
          <a:lstStyle/>
          <a:p>
            <a:r>
              <a:rPr lang="en-US" dirty="0"/>
              <a:t>Zoom around the meteor echo</a:t>
            </a:r>
            <a:endParaRPr lang="en-BE" dirty="0"/>
          </a:p>
        </p:txBody>
      </p:sp>
      <p:sp>
        <p:nvSpPr>
          <p:cNvPr id="15" name="Slide Number Placeholder 3">
            <a:extLst>
              <a:ext uri="{FF2B5EF4-FFF2-40B4-BE49-F238E27FC236}">
                <a16:creationId xmlns:a16="http://schemas.microsoft.com/office/drawing/2014/main" id="{6CEA3F4F-9C91-49EC-9733-A6B9487824EE}"/>
              </a:ext>
            </a:extLst>
          </p:cNvPr>
          <p:cNvSpPr txBox="1">
            <a:spLocks/>
          </p:cNvSpPr>
          <p:nvPr/>
        </p:nvSpPr>
        <p:spPr>
          <a:xfrm>
            <a:off x="8610600" y="6356350"/>
            <a:ext cx="2798262" cy="365125"/>
          </a:xfrm>
          <a:prstGeom prst="rect">
            <a:avLst/>
          </a:prstGeom>
        </p:spPr>
        <p:txBody>
          <a:bodyPr vert="horz" lIns="91440" tIns="45720" rIns="91440" bIns="45720" rtlCol="0" anchor="ctr"/>
          <a:lstStyle>
            <a:defPPr>
              <a:defRPr lang="en-B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3A460A-B749-420A-B3CB-88773B09062C}" type="slidenum">
              <a:rPr lang="en-BE" smtClean="0"/>
              <a:pPr/>
              <a:t>22</a:t>
            </a:fld>
            <a:endParaRPr lang="en-BE" dirty="0"/>
          </a:p>
        </p:txBody>
      </p:sp>
      <p:sp>
        <p:nvSpPr>
          <p:cNvPr id="17" name="TextBox 16">
            <a:extLst>
              <a:ext uri="{FF2B5EF4-FFF2-40B4-BE49-F238E27FC236}">
                <a16:creationId xmlns:a16="http://schemas.microsoft.com/office/drawing/2014/main" id="{1DA0C16B-A507-437A-A2C7-834DDFBF18CF}"/>
              </a:ext>
            </a:extLst>
          </p:cNvPr>
          <p:cNvSpPr txBox="1"/>
          <p:nvPr/>
        </p:nvSpPr>
        <p:spPr>
          <a:xfrm>
            <a:off x="3446329" y="5900166"/>
            <a:ext cx="6174418" cy="369332"/>
          </a:xfrm>
          <a:prstGeom prst="rect">
            <a:avLst/>
          </a:prstGeom>
          <a:noFill/>
        </p:spPr>
        <p:txBody>
          <a:bodyPr wrap="square">
            <a:spAutoFit/>
          </a:bodyPr>
          <a:lstStyle/>
          <a:p>
            <a:r>
              <a:rPr lang="en-US" dirty="0"/>
              <a:t>Literature values for the rise are between </a:t>
            </a:r>
            <a:r>
              <a:rPr lang="en-US" b="1" dirty="0"/>
              <a:t>10 ms and 100 ms</a:t>
            </a:r>
          </a:p>
        </p:txBody>
      </p:sp>
      <p:pic>
        <p:nvPicPr>
          <p:cNvPr id="19" name="Picture 18">
            <a:extLst>
              <a:ext uri="{FF2B5EF4-FFF2-40B4-BE49-F238E27FC236}">
                <a16:creationId xmlns:a16="http://schemas.microsoft.com/office/drawing/2014/main" id="{5E377391-E9B1-4880-9B95-80BDFCD01383}"/>
              </a:ext>
            </a:extLst>
          </p:cNvPr>
          <p:cNvPicPr>
            <a:picLocks noChangeAspect="1"/>
          </p:cNvPicPr>
          <p:nvPr/>
        </p:nvPicPr>
        <p:blipFill>
          <a:blip r:embed="rId3"/>
          <a:stretch>
            <a:fillRect/>
          </a:stretch>
        </p:blipFill>
        <p:spPr>
          <a:xfrm>
            <a:off x="6176555" y="2493624"/>
            <a:ext cx="5771605" cy="3035599"/>
          </a:xfrm>
          <a:prstGeom prst="rect">
            <a:avLst/>
          </a:prstGeom>
        </p:spPr>
      </p:pic>
      <p:cxnSp>
        <p:nvCxnSpPr>
          <p:cNvPr id="20" name="Straight Arrow Connector 19">
            <a:extLst>
              <a:ext uri="{FF2B5EF4-FFF2-40B4-BE49-F238E27FC236}">
                <a16:creationId xmlns:a16="http://schemas.microsoft.com/office/drawing/2014/main" id="{7130F672-A673-43E6-999B-A2AB488B7B83}"/>
              </a:ext>
            </a:extLst>
          </p:cNvPr>
          <p:cNvCxnSpPr>
            <a:cxnSpLocks/>
          </p:cNvCxnSpPr>
          <p:nvPr/>
        </p:nvCxnSpPr>
        <p:spPr>
          <a:xfrm flipV="1">
            <a:off x="7757160" y="5120144"/>
            <a:ext cx="1641073" cy="157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268E831-96CC-44A8-9D14-A85F71E6460A}"/>
              </a:ext>
            </a:extLst>
          </p:cNvPr>
          <p:cNvSpPr txBox="1"/>
          <p:nvPr/>
        </p:nvSpPr>
        <p:spPr>
          <a:xfrm>
            <a:off x="8239944" y="4771130"/>
            <a:ext cx="1005302" cy="369332"/>
          </a:xfrm>
          <a:prstGeom prst="rect">
            <a:avLst/>
          </a:prstGeom>
          <a:noFill/>
        </p:spPr>
        <p:txBody>
          <a:bodyPr wrap="square" rtlCol="0">
            <a:spAutoFit/>
          </a:bodyPr>
          <a:lstStyle/>
          <a:p>
            <a:r>
              <a:rPr lang="en-US" dirty="0"/>
              <a:t>60 ms</a:t>
            </a:r>
            <a:endParaRPr lang="en-BE" dirty="0"/>
          </a:p>
        </p:txBody>
      </p:sp>
      <p:cxnSp>
        <p:nvCxnSpPr>
          <p:cNvPr id="24" name="Straight Connector 23">
            <a:extLst>
              <a:ext uri="{FF2B5EF4-FFF2-40B4-BE49-F238E27FC236}">
                <a16:creationId xmlns:a16="http://schemas.microsoft.com/office/drawing/2014/main" id="{32CE5EC5-5F9F-41CF-A48A-61ED29DCFE3C}"/>
              </a:ext>
            </a:extLst>
          </p:cNvPr>
          <p:cNvCxnSpPr>
            <a:cxnSpLocks/>
          </p:cNvCxnSpPr>
          <p:nvPr/>
        </p:nvCxnSpPr>
        <p:spPr>
          <a:xfrm>
            <a:off x="7757160" y="2614362"/>
            <a:ext cx="0" cy="254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12F9318-43F5-432A-82CA-156539492C0C}"/>
              </a:ext>
            </a:extLst>
          </p:cNvPr>
          <p:cNvCxnSpPr>
            <a:cxnSpLocks/>
          </p:cNvCxnSpPr>
          <p:nvPr/>
        </p:nvCxnSpPr>
        <p:spPr>
          <a:xfrm>
            <a:off x="9365941" y="2614362"/>
            <a:ext cx="0" cy="254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763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BA505-D9DF-4F73-9480-9EC848AE4F32}"/>
              </a:ext>
            </a:extLst>
          </p:cNvPr>
          <p:cNvSpPr>
            <a:spLocks noGrp="1"/>
          </p:cNvSpPr>
          <p:nvPr>
            <p:ph type="title"/>
          </p:nvPr>
        </p:nvSpPr>
        <p:spPr>
          <a:xfrm>
            <a:off x="838200" y="30184"/>
            <a:ext cx="10515600" cy="1325563"/>
          </a:xfrm>
        </p:spPr>
        <p:txBody>
          <a:bodyPr/>
          <a:lstStyle/>
          <a:p>
            <a:r>
              <a:rPr lang="en-US" dirty="0"/>
              <a:t>Windowed-</a:t>
            </a:r>
            <a:r>
              <a:rPr lang="en-US" dirty="0" err="1"/>
              <a:t>sinc</a:t>
            </a:r>
            <a:r>
              <a:rPr lang="en-US" dirty="0"/>
              <a:t> filter </a:t>
            </a:r>
            <a:endParaRPr lang="en-BE" dirty="0"/>
          </a:p>
        </p:txBody>
      </p:sp>
      <p:sp>
        <p:nvSpPr>
          <p:cNvPr id="3" name="Content Placeholder 2">
            <a:extLst>
              <a:ext uri="{FF2B5EF4-FFF2-40B4-BE49-F238E27FC236}">
                <a16:creationId xmlns:a16="http://schemas.microsoft.com/office/drawing/2014/main" id="{E36200A2-950A-4324-983C-57711B543AFF}"/>
              </a:ext>
            </a:extLst>
          </p:cNvPr>
          <p:cNvSpPr>
            <a:spLocks noGrp="1"/>
          </p:cNvSpPr>
          <p:nvPr>
            <p:ph idx="1"/>
          </p:nvPr>
        </p:nvSpPr>
        <p:spPr>
          <a:xfrm>
            <a:off x="838200" y="1082581"/>
            <a:ext cx="10515600" cy="587290"/>
          </a:xfrm>
        </p:spPr>
        <p:txBody>
          <a:bodyPr/>
          <a:lstStyle/>
          <a:p>
            <a:r>
              <a:rPr lang="en-US" dirty="0"/>
              <a:t>A Blackman bandpass filter is applied around the meteor echo</a:t>
            </a:r>
          </a:p>
          <a:p>
            <a:pPr marL="0" indent="0">
              <a:buNone/>
            </a:pPr>
            <a:endParaRPr lang="en-BE" dirty="0"/>
          </a:p>
        </p:txBody>
      </p:sp>
      <p:sp>
        <p:nvSpPr>
          <p:cNvPr id="4" name="Slide Number Placeholder 3">
            <a:extLst>
              <a:ext uri="{FF2B5EF4-FFF2-40B4-BE49-F238E27FC236}">
                <a16:creationId xmlns:a16="http://schemas.microsoft.com/office/drawing/2014/main" id="{B9F46F4E-E1D3-4CA0-851A-35F3B8113D52}"/>
              </a:ext>
            </a:extLst>
          </p:cNvPr>
          <p:cNvSpPr>
            <a:spLocks noGrp="1"/>
          </p:cNvSpPr>
          <p:nvPr>
            <p:ph type="sldNum" sz="quarter" idx="12"/>
          </p:nvPr>
        </p:nvSpPr>
        <p:spPr>
          <a:xfrm>
            <a:off x="9116628" y="6418493"/>
            <a:ext cx="2743200" cy="365125"/>
          </a:xfrm>
        </p:spPr>
        <p:txBody>
          <a:bodyPr/>
          <a:lstStyle/>
          <a:p>
            <a:fld id="{7B3A460A-B749-420A-B3CB-88773B09062C}" type="slidenum">
              <a:rPr lang="en-BE" smtClean="0"/>
              <a:t>23</a:t>
            </a:fld>
            <a:endParaRPr lang="en-BE" dirty="0"/>
          </a:p>
        </p:txBody>
      </p:sp>
      <p:pic>
        <p:nvPicPr>
          <p:cNvPr id="13" name="Picture 12">
            <a:extLst>
              <a:ext uri="{FF2B5EF4-FFF2-40B4-BE49-F238E27FC236}">
                <a16:creationId xmlns:a16="http://schemas.microsoft.com/office/drawing/2014/main" id="{D2722228-B294-4005-B19F-9341B7E73F36}"/>
              </a:ext>
            </a:extLst>
          </p:cNvPr>
          <p:cNvPicPr>
            <a:picLocks noChangeAspect="1"/>
          </p:cNvPicPr>
          <p:nvPr/>
        </p:nvPicPr>
        <p:blipFill>
          <a:blip r:embed="rId2"/>
          <a:stretch>
            <a:fillRect/>
          </a:stretch>
        </p:blipFill>
        <p:spPr>
          <a:xfrm>
            <a:off x="5920990" y="1493791"/>
            <a:ext cx="5499182" cy="2691755"/>
          </a:xfrm>
          <a:prstGeom prst="rect">
            <a:avLst/>
          </a:prstGeom>
        </p:spPr>
      </p:pic>
      <p:sp>
        <p:nvSpPr>
          <p:cNvPr id="14" name="TextBox 13">
            <a:extLst>
              <a:ext uri="{FF2B5EF4-FFF2-40B4-BE49-F238E27FC236}">
                <a16:creationId xmlns:a16="http://schemas.microsoft.com/office/drawing/2014/main" id="{D1C25202-A419-4B8E-82CE-47413CD98C28}"/>
              </a:ext>
            </a:extLst>
          </p:cNvPr>
          <p:cNvSpPr txBox="1"/>
          <p:nvPr/>
        </p:nvSpPr>
        <p:spPr>
          <a:xfrm>
            <a:off x="468415" y="2095030"/>
            <a:ext cx="5306833" cy="4247317"/>
          </a:xfrm>
          <a:prstGeom prst="rect">
            <a:avLst/>
          </a:prstGeom>
          <a:noFill/>
        </p:spPr>
        <p:txBody>
          <a:bodyPr wrap="square" rtlCol="0">
            <a:spAutoFit/>
          </a:bodyPr>
          <a:lstStyle/>
          <a:p>
            <a:pPr marL="285750" indent="-285750">
              <a:buFont typeface="Arial" panose="020B0604020202020204" pitchFamily="34" charset="0"/>
              <a:buChar char="•"/>
            </a:pPr>
            <a:r>
              <a:rPr lang="en-US" dirty="0" err="1"/>
              <a:t>Sinc</a:t>
            </a:r>
            <a:r>
              <a:rPr lang="en-US" dirty="0"/>
              <a:t>-windowed passband filter </a:t>
            </a:r>
          </a:p>
          <a:p>
            <a:pPr marL="285750" indent="-285750">
              <a:buFont typeface="Arial" panose="020B0604020202020204" pitchFamily="34" charset="0"/>
              <a:buChar char="•"/>
            </a:pPr>
            <a:r>
              <a:rPr lang="en-US" dirty="0"/>
              <a:t>Comes from the convolution of a low-pass and a high-pass filter</a:t>
            </a:r>
          </a:p>
          <a:p>
            <a:pPr marL="285750" indent="-285750">
              <a:buFont typeface="Arial" panose="020B0604020202020204" pitchFamily="34" charset="0"/>
              <a:buChar char="•"/>
            </a:pPr>
            <a:r>
              <a:rPr lang="en-US" dirty="0"/>
              <a:t>Impulse response of the low-pass filter: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With      the cut-off frequency and      the filter length</a:t>
            </a:r>
          </a:p>
          <a:p>
            <a:endParaRPr lang="en-US" dirty="0"/>
          </a:p>
          <a:p>
            <a:endParaRPr lang="en-US" dirty="0"/>
          </a:p>
          <a:p>
            <a:r>
              <a:rPr lang="en-US" dirty="0"/>
              <a:t> </a:t>
            </a:r>
          </a:p>
          <a:p>
            <a:pPr marL="285750" indent="-285750">
              <a:buFont typeface="Arial" panose="020B0604020202020204" pitchFamily="34" charset="0"/>
              <a:buChar char="•"/>
            </a:pPr>
            <a:r>
              <a:rPr lang="en-US" dirty="0"/>
              <a:t>Very good frequency performance (steep transition band, excellent stopband attenuation)</a:t>
            </a:r>
          </a:p>
          <a:p>
            <a:pPr marL="285750" indent="-285750">
              <a:buFont typeface="Arial" panose="020B0604020202020204" pitchFamily="34" charset="0"/>
              <a:buChar char="•"/>
            </a:pPr>
            <a:r>
              <a:rPr lang="en-US" dirty="0"/>
              <a:t>Bad time performance (ripple and overshoot), whatever the filter order</a:t>
            </a:r>
            <a:endParaRPr lang="en-BE" dirty="0"/>
          </a:p>
        </p:txBody>
      </p:sp>
      <p:pic>
        <p:nvPicPr>
          <p:cNvPr id="16" name="Picture 15">
            <a:extLst>
              <a:ext uri="{FF2B5EF4-FFF2-40B4-BE49-F238E27FC236}">
                <a16:creationId xmlns:a16="http://schemas.microsoft.com/office/drawing/2014/main" id="{635CE827-B25A-407C-A6F2-16DDF7FBA4AB}"/>
              </a:ext>
            </a:extLst>
          </p:cNvPr>
          <p:cNvPicPr>
            <a:picLocks noChangeAspect="1"/>
          </p:cNvPicPr>
          <p:nvPr/>
        </p:nvPicPr>
        <p:blipFill>
          <a:blip r:embed="rId3"/>
          <a:stretch>
            <a:fillRect/>
          </a:stretch>
        </p:blipFill>
        <p:spPr>
          <a:xfrm>
            <a:off x="614158" y="3298655"/>
            <a:ext cx="4911366" cy="693924"/>
          </a:xfrm>
          <a:prstGeom prst="rect">
            <a:avLst/>
          </a:prstGeom>
        </p:spPr>
      </p:pic>
      <p:pic>
        <p:nvPicPr>
          <p:cNvPr id="18" name="Picture 17">
            <a:extLst>
              <a:ext uri="{FF2B5EF4-FFF2-40B4-BE49-F238E27FC236}">
                <a16:creationId xmlns:a16="http://schemas.microsoft.com/office/drawing/2014/main" id="{BE4D634C-227C-4045-896F-77CD7A0BB67E}"/>
              </a:ext>
            </a:extLst>
          </p:cNvPr>
          <p:cNvPicPr>
            <a:picLocks noChangeAspect="1"/>
          </p:cNvPicPr>
          <p:nvPr/>
        </p:nvPicPr>
        <p:blipFill>
          <a:blip r:embed="rId4"/>
          <a:stretch>
            <a:fillRect/>
          </a:stretch>
        </p:blipFill>
        <p:spPr>
          <a:xfrm>
            <a:off x="1077647" y="4042676"/>
            <a:ext cx="228503" cy="293790"/>
          </a:xfrm>
          <a:prstGeom prst="rect">
            <a:avLst/>
          </a:prstGeom>
        </p:spPr>
      </p:pic>
      <p:pic>
        <p:nvPicPr>
          <p:cNvPr id="20" name="Picture 19">
            <a:extLst>
              <a:ext uri="{FF2B5EF4-FFF2-40B4-BE49-F238E27FC236}">
                <a16:creationId xmlns:a16="http://schemas.microsoft.com/office/drawing/2014/main" id="{91ABD463-6B4A-496D-90F8-A9C6E5976D4F}"/>
              </a:ext>
            </a:extLst>
          </p:cNvPr>
          <p:cNvPicPr>
            <a:picLocks noChangeAspect="1"/>
          </p:cNvPicPr>
          <p:nvPr/>
        </p:nvPicPr>
        <p:blipFill>
          <a:blip r:embed="rId5"/>
          <a:stretch>
            <a:fillRect/>
          </a:stretch>
        </p:blipFill>
        <p:spPr>
          <a:xfrm>
            <a:off x="3759582" y="4093060"/>
            <a:ext cx="244009" cy="193022"/>
          </a:xfrm>
          <a:prstGeom prst="rect">
            <a:avLst/>
          </a:prstGeom>
        </p:spPr>
      </p:pic>
      <p:pic>
        <p:nvPicPr>
          <p:cNvPr id="6" name="Picture 5">
            <a:extLst>
              <a:ext uri="{FF2B5EF4-FFF2-40B4-BE49-F238E27FC236}">
                <a16:creationId xmlns:a16="http://schemas.microsoft.com/office/drawing/2014/main" id="{A8B873B1-0645-4100-B1ED-1F652C428960}"/>
              </a:ext>
            </a:extLst>
          </p:cNvPr>
          <p:cNvPicPr>
            <a:picLocks noChangeAspect="1"/>
          </p:cNvPicPr>
          <p:nvPr/>
        </p:nvPicPr>
        <p:blipFill>
          <a:blip r:embed="rId6"/>
          <a:stretch>
            <a:fillRect/>
          </a:stretch>
        </p:blipFill>
        <p:spPr>
          <a:xfrm>
            <a:off x="5884313" y="4157806"/>
            <a:ext cx="5535859" cy="2700194"/>
          </a:xfrm>
          <a:prstGeom prst="rect">
            <a:avLst/>
          </a:prstGeom>
        </p:spPr>
      </p:pic>
    </p:spTree>
    <p:extLst>
      <p:ext uri="{BB962C8B-B14F-4D97-AF65-F5344CB8AC3E}">
        <p14:creationId xmlns:p14="http://schemas.microsoft.com/office/powerpoint/2010/main" val="3576943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040279-DE6C-4FCA-9B4E-4853F0C277F2}"/>
              </a:ext>
            </a:extLst>
          </p:cNvPr>
          <p:cNvPicPr>
            <a:picLocks noChangeAspect="1"/>
          </p:cNvPicPr>
          <p:nvPr/>
        </p:nvPicPr>
        <p:blipFill>
          <a:blip r:embed="rId2"/>
          <a:stretch>
            <a:fillRect/>
          </a:stretch>
        </p:blipFill>
        <p:spPr>
          <a:xfrm>
            <a:off x="443883" y="1021470"/>
            <a:ext cx="10724225" cy="5537431"/>
          </a:xfrm>
          <a:prstGeom prst="rect">
            <a:avLst/>
          </a:prstGeom>
        </p:spPr>
      </p:pic>
      <p:sp>
        <p:nvSpPr>
          <p:cNvPr id="4" name="Slide Number Placeholder 3">
            <a:extLst>
              <a:ext uri="{FF2B5EF4-FFF2-40B4-BE49-F238E27FC236}">
                <a16:creationId xmlns:a16="http://schemas.microsoft.com/office/drawing/2014/main" id="{3F19E835-D0A6-4BDE-9B77-6AB1202874EB}"/>
              </a:ext>
            </a:extLst>
          </p:cNvPr>
          <p:cNvSpPr>
            <a:spLocks noGrp="1"/>
          </p:cNvSpPr>
          <p:nvPr>
            <p:ph type="sldNum" sz="quarter" idx="12"/>
          </p:nvPr>
        </p:nvSpPr>
        <p:spPr/>
        <p:txBody>
          <a:bodyPr/>
          <a:lstStyle/>
          <a:p>
            <a:fld id="{E4F664F7-0DD1-48E0-8BB3-CE2C7B5F217D}" type="slidenum">
              <a:rPr lang="en-BE" smtClean="0"/>
              <a:t>24</a:t>
            </a:fld>
            <a:endParaRPr lang="en-BE"/>
          </a:p>
        </p:txBody>
      </p:sp>
      <p:sp>
        <p:nvSpPr>
          <p:cNvPr id="5" name="Title 1">
            <a:extLst>
              <a:ext uri="{FF2B5EF4-FFF2-40B4-BE49-F238E27FC236}">
                <a16:creationId xmlns:a16="http://schemas.microsoft.com/office/drawing/2014/main" id="{1CF30078-6859-4D0D-AA1F-16A0B994E655}"/>
              </a:ext>
            </a:extLst>
          </p:cNvPr>
          <p:cNvSpPr>
            <a:spLocks noGrp="1"/>
          </p:cNvSpPr>
          <p:nvPr>
            <p:ph type="title"/>
          </p:nvPr>
        </p:nvSpPr>
        <p:spPr>
          <a:xfrm>
            <a:off x="652508" y="0"/>
            <a:ext cx="10515600" cy="1325563"/>
          </a:xfrm>
        </p:spPr>
        <p:txBody>
          <a:bodyPr/>
          <a:lstStyle/>
          <a:p>
            <a:r>
              <a:rPr lang="en-US" dirty="0" err="1"/>
              <a:t>Savitzky-Golay</a:t>
            </a:r>
            <a:r>
              <a:rPr lang="en-US" dirty="0"/>
              <a:t> filters</a:t>
            </a:r>
            <a:endParaRPr lang="en-BE" dirty="0"/>
          </a:p>
        </p:txBody>
      </p:sp>
    </p:spTree>
    <p:extLst>
      <p:ext uri="{BB962C8B-B14F-4D97-AF65-F5344CB8AC3E}">
        <p14:creationId xmlns:p14="http://schemas.microsoft.com/office/powerpoint/2010/main" val="2548452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F457-786C-49AF-93A3-5C86010C793F}"/>
              </a:ext>
            </a:extLst>
          </p:cNvPr>
          <p:cNvSpPr>
            <a:spLocks noGrp="1"/>
          </p:cNvSpPr>
          <p:nvPr>
            <p:ph type="title"/>
          </p:nvPr>
        </p:nvSpPr>
        <p:spPr>
          <a:xfrm>
            <a:off x="838200" y="365125"/>
            <a:ext cx="11465560" cy="1325563"/>
          </a:xfrm>
        </p:spPr>
        <p:txBody>
          <a:bodyPr/>
          <a:lstStyle/>
          <a:p>
            <a:r>
              <a:rPr lang="en-US" dirty="0"/>
              <a:t>STD variation depending on the mean time delay</a:t>
            </a:r>
            <a:endParaRPr lang="en-BE" dirty="0"/>
          </a:p>
        </p:txBody>
      </p:sp>
      <p:pic>
        <p:nvPicPr>
          <p:cNvPr id="6" name="Content Placeholder 5" descr="Chart, scatter chart&#10;&#10;Description automatically generated">
            <a:extLst>
              <a:ext uri="{FF2B5EF4-FFF2-40B4-BE49-F238E27FC236}">
                <a16:creationId xmlns:a16="http://schemas.microsoft.com/office/drawing/2014/main" id="{9CF675DA-53A8-4FF9-8A4D-9A342D8CC3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824" y="1371600"/>
            <a:ext cx="9932169" cy="5121275"/>
          </a:xfrm>
        </p:spPr>
      </p:pic>
      <p:sp>
        <p:nvSpPr>
          <p:cNvPr id="4" name="Slide Number Placeholder 3">
            <a:extLst>
              <a:ext uri="{FF2B5EF4-FFF2-40B4-BE49-F238E27FC236}">
                <a16:creationId xmlns:a16="http://schemas.microsoft.com/office/drawing/2014/main" id="{D9B6D526-8322-4C9F-9E37-628455ADBA06}"/>
              </a:ext>
            </a:extLst>
          </p:cNvPr>
          <p:cNvSpPr>
            <a:spLocks noGrp="1"/>
          </p:cNvSpPr>
          <p:nvPr>
            <p:ph type="sldNum" sz="quarter" idx="12"/>
          </p:nvPr>
        </p:nvSpPr>
        <p:spPr/>
        <p:txBody>
          <a:bodyPr/>
          <a:lstStyle/>
          <a:p>
            <a:fld id="{E4F664F7-0DD1-48E0-8BB3-CE2C7B5F217D}" type="slidenum">
              <a:rPr lang="en-BE" smtClean="0"/>
              <a:t>25</a:t>
            </a:fld>
            <a:endParaRPr lang="en-BE"/>
          </a:p>
        </p:txBody>
      </p:sp>
    </p:spTree>
    <p:extLst>
      <p:ext uri="{BB962C8B-B14F-4D97-AF65-F5344CB8AC3E}">
        <p14:creationId xmlns:p14="http://schemas.microsoft.com/office/powerpoint/2010/main" val="290797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89B1-3121-8B56-480A-58341D031C2F}"/>
              </a:ext>
            </a:extLst>
          </p:cNvPr>
          <p:cNvSpPr>
            <a:spLocks noGrp="1"/>
          </p:cNvSpPr>
          <p:nvPr>
            <p:ph type="title"/>
          </p:nvPr>
        </p:nvSpPr>
        <p:spPr>
          <a:xfrm>
            <a:off x="838199" y="-25567"/>
            <a:ext cx="8453333" cy="1325563"/>
          </a:xfrm>
        </p:spPr>
        <p:txBody>
          <a:bodyPr/>
          <a:lstStyle/>
          <a:p>
            <a:r>
              <a:rPr lang="en-US" dirty="0"/>
              <a:t>Trajectory reconstruction problem</a:t>
            </a:r>
            <a:endParaRPr lang="en-BE" dirty="0"/>
          </a:p>
        </p:txBody>
      </p:sp>
      <p:sp>
        <p:nvSpPr>
          <p:cNvPr id="4" name="Right Arrow 6">
            <a:extLst>
              <a:ext uri="{FF2B5EF4-FFF2-40B4-BE49-F238E27FC236}">
                <a16:creationId xmlns:a16="http://schemas.microsoft.com/office/drawing/2014/main" id="{1FD632A2-27D1-086F-6AFB-B9DFFCD6F4E4}"/>
              </a:ext>
            </a:extLst>
          </p:cNvPr>
          <p:cNvSpPr/>
          <p:nvPr/>
        </p:nvSpPr>
        <p:spPr>
          <a:xfrm>
            <a:off x="5653890" y="1751551"/>
            <a:ext cx="978408" cy="48463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a:extLst>
              <a:ext uri="{FF2B5EF4-FFF2-40B4-BE49-F238E27FC236}">
                <a16:creationId xmlns:a16="http://schemas.microsoft.com/office/drawing/2014/main" id="{3F4B2411-45DA-A95E-EFA1-BD32FD244E3D}"/>
              </a:ext>
            </a:extLst>
          </p:cNvPr>
          <p:cNvSpPr txBox="1"/>
          <p:nvPr/>
        </p:nvSpPr>
        <p:spPr>
          <a:xfrm>
            <a:off x="6944252" y="1398084"/>
            <a:ext cx="4864686" cy="923330"/>
          </a:xfrm>
          <a:prstGeom prst="rect">
            <a:avLst/>
          </a:prstGeom>
          <a:noFill/>
          <a:ln w="25400">
            <a:solidFill>
              <a:schemeClr val="accent1">
                <a:shade val="50000"/>
              </a:schemeClr>
            </a:solidFill>
          </a:ln>
        </p:spPr>
        <p:txBody>
          <a:bodyPr wrap="square" rtlCol="0">
            <a:spAutoFit/>
          </a:bodyPr>
          <a:lstStyle/>
          <a:p>
            <a:r>
              <a:rPr lang="en-US" dirty="0"/>
              <a:t>Set of </a:t>
            </a:r>
            <a:r>
              <a:rPr lang="en-US" b="1" dirty="0">
                <a:sym typeface="Symbol" panose="05050102010706020507" pitchFamily="18" charset="2"/>
              </a:rPr>
              <a:t> </a:t>
            </a:r>
            <a:r>
              <a:rPr lang="en-US" b="1" dirty="0"/>
              <a:t>6 non-linear equations </a:t>
            </a:r>
            <a:r>
              <a:rPr lang="en-US" dirty="0"/>
              <a:t>which contain the </a:t>
            </a:r>
            <a:r>
              <a:rPr lang="en-US" b="1" dirty="0"/>
              <a:t>time delays </a:t>
            </a:r>
            <a:r>
              <a:rPr lang="en-US" b="1" dirty="0">
                <a:sym typeface="Symbol" panose="05050102010706020507" pitchFamily="18" charset="2"/>
              </a:rPr>
              <a:t>t</a:t>
            </a:r>
            <a:r>
              <a:rPr lang="en-US" b="1" baseline="-25000" dirty="0">
                <a:sym typeface="Symbol" panose="05050102010706020507" pitchFamily="18" charset="2"/>
              </a:rPr>
              <a:t>i</a:t>
            </a:r>
            <a:r>
              <a:rPr lang="en-US" b="1" dirty="0"/>
              <a:t> </a:t>
            </a:r>
            <a:r>
              <a:rPr lang="en-US" dirty="0"/>
              <a:t>between appearances of meteor echoes at station </a:t>
            </a:r>
            <a:r>
              <a:rPr lang="en-US" i="1" dirty="0"/>
              <a:t>i</a:t>
            </a:r>
            <a:r>
              <a:rPr lang="en-US" dirty="0"/>
              <a:t> and a reference station</a:t>
            </a:r>
          </a:p>
        </p:txBody>
      </p:sp>
      <p:sp>
        <p:nvSpPr>
          <p:cNvPr id="6" name="TextBox 5">
            <a:extLst>
              <a:ext uri="{FF2B5EF4-FFF2-40B4-BE49-F238E27FC236}">
                <a16:creationId xmlns:a16="http://schemas.microsoft.com/office/drawing/2014/main" id="{DA1C3AF6-AD27-8072-598A-A05E1F573FE7}"/>
              </a:ext>
            </a:extLst>
          </p:cNvPr>
          <p:cNvSpPr txBox="1"/>
          <p:nvPr/>
        </p:nvSpPr>
        <p:spPr>
          <a:xfrm>
            <a:off x="485922" y="1371220"/>
            <a:ext cx="4648199" cy="1200329"/>
          </a:xfrm>
          <a:prstGeom prst="rect">
            <a:avLst/>
          </a:prstGeom>
          <a:noFill/>
          <a:ln w="25400">
            <a:solidFill>
              <a:srgbClr val="0070C0"/>
            </a:solidFill>
          </a:ln>
        </p:spPr>
        <p:txBody>
          <a:bodyPr wrap="square" rtlCol="0">
            <a:spAutoFit/>
          </a:bodyPr>
          <a:lstStyle/>
          <a:p>
            <a:r>
              <a:rPr lang="en-US" b="1" dirty="0"/>
              <a:t>Specular reflection </a:t>
            </a:r>
            <a:r>
              <a:rPr lang="en-US" dirty="0"/>
              <a:t>: S</a:t>
            </a:r>
            <a:r>
              <a:rPr lang="en-US" baseline="-25000" dirty="0"/>
              <a:t>i</a:t>
            </a:r>
            <a:r>
              <a:rPr lang="en-US" dirty="0"/>
              <a:t> = R</a:t>
            </a:r>
            <a:r>
              <a:rPr lang="en-US" baseline="-25000" dirty="0"/>
              <a:t>Ti</a:t>
            </a:r>
            <a:r>
              <a:rPr lang="en-US" dirty="0"/>
              <a:t> + R</a:t>
            </a:r>
            <a:r>
              <a:rPr lang="en-US" baseline="-25000" dirty="0"/>
              <a:t>Ri</a:t>
            </a:r>
            <a:r>
              <a:rPr lang="en-US" dirty="0"/>
              <a:t> must be minimum for each station </a:t>
            </a:r>
            <a:r>
              <a:rPr lang="en-US" dirty="0" err="1"/>
              <a:t>i</a:t>
            </a:r>
            <a:endParaRPr lang="en-US" dirty="0"/>
          </a:p>
          <a:p>
            <a:r>
              <a:rPr lang="en-US" b="1" dirty="0"/>
              <a:t>6 unknowns</a:t>
            </a:r>
            <a:r>
              <a:rPr lang="en-US" dirty="0"/>
              <a:t>: 3 coordinates of one specular point P</a:t>
            </a:r>
            <a:r>
              <a:rPr lang="en-US" baseline="-25000" dirty="0"/>
              <a:t>0</a:t>
            </a:r>
            <a:r>
              <a:rPr lang="en-US" dirty="0"/>
              <a:t> + 3 components of (constant) velocity </a:t>
            </a:r>
            <a:r>
              <a:rPr lang="en-US" b="1" dirty="0"/>
              <a:t>v</a:t>
            </a:r>
          </a:p>
        </p:txBody>
      </p:sp>
      <p:pic>
        <p:nvPicPr>
          <p:cNvPr id="8" name="Picture 7">
            <a:extLst>
              <a:ext uri="{FF2B5EF4-FFF2-40B4-BE49-F238E27FC236}">
                <a16:creationId xmlns:a16="http://schemas.microsoft.com/office/drawing/2014/main" id="{0B4022C9-2B86-79B7-2A77-3414AABA026E}"/>
              </a:ext>
            </a:extLst>
          </p:cNvPr>
          <p:cNvPicPr>
            <a:picLocks noChangeAspect="1"/>
          </p:cNvPicPr>
          <p:nvPr/>
        </p:nvPicPr>
        <p:blipFill>
          <a:blip r:embed="rId2"/>
          <a:stretch>
            <a:fillRect/>
          </a:stretch>
        </p:blipFill>
        <p:spPr>
          <a:xfrm>
            <a:off x="8754053" y="5369828"/>
            <a:ext cx="741250" cy="1433896"/>
          </a:xfrm>
          <a:prstGeom prst="rect">
            <a:avLst/>
          </a:prstGeom>
          <a:ln>
            <a:solidFill>
              <a:schemeClr val="bg1"/>
            </a:solidFill>
          </a:ln>
        </p:spPr>
      </p:pic>
      <p:sp>
        <p:nvSpPr>
          <p:cNvPr id="9" name="TextBox 8">
            <a:extLst>
              <a:ext uri="{FF2B5EF4-FFF2-40B4-BE49-F238E27FC236}">
                <a16:creationId xmlns:a16="http://schemas.microsoft.com/office/drawing/2014/main" id="{393EB8E8-5D12-A017-631C-EA69BD26021F}"/>
              </a:ext>
            </a:extLst>
          </p:cNvPr>
          <p:cNvSpPr txBox="1"/>
          <p:nvPr/>
        </p:nvSpPr>
        <p:spPr>
          <a:xfrm>
            <a:off x="9588666" y="5884222"/>
            <a:ext cx="1872343" cy="369332"/>
          </a:xfrm>
          <a:prstGeom prst="rect">
            <a:avLst/>
          </a:prstGeom>
          <a:noFill/>
        </p:spPr>
        <p:txBody>
          <a:bodyPr wrap="square" rtlCol="0">
            <a:spAutoFit/>
          </a:bodyPr>
          <a:lstStyle/>
          <a:p>
            <a:r>
              <a:rPr lang="en-US" dirty="0"/>
              <a:t>Solution vector</a:t>
            </a:r>
          </a:p>
        </p:txBody>
      </p:sp>
      <p:sp>
        <p:nvSpPr>
          <p:cNvPr id="12" name="Down Arrow 8">
            <a:extLst>
              <a:ext uri="{FF2B5EF4-FFF2-40B4-BE49-F238E27FC236}">
                <a16:creationId xmlns:a16="http://schemas.microsoft.com/office/drawing/2014/main" id="{9C4C888D-E8FE-B87E-8C20-654801A21DF3}"/>
              </a:ext>
            </a:extLst>
          </p:cNvPr>
          <p:cNvSpPr/>
          <p:nvPr/>
        </p:nvSpPr>
        <p:spPr>
          <a:xfrm>
            <a:off x="8884379" y="4718220"/>
            <a:ext cx="426419" cy="646331"/>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B0C1E737-6047-AC87-8463-C0DE9EE6EBAA}"/>
              </a:ext>
            </a:extLst>
          </p:cNvPr>
          <p:cNvPicPr>
            <a:picLocks noChangeAspect="1"/>
          </p:cNvPicPr>
          <p:nvPr/>
        </p:nvPicPr>
        <p:blipFill>
          <a:blip r:embed="rId3"/>
          <a:stretch>
            <a:fillRect/>
          </a:stretch>
        </p:blipFill>
        <p:spPr>
          <a:xfrm>
            <a:off x="7395639" y="3793849"/>
            <a:ext cx="3458077" cy="843235"/>
          </a:xfrm>
          <a:prstGeom prst="rect">
            <a:avLst/>
          </a:prstGeom>
          <a:ln>
            <a:solidFill>
              <a:schemeClr val="tx1"/>
            </a:solidFill>
          </a:ln>
        </p:spPr>
      </p:pic>
      <p:pic>
        <p:nvPicPr>
          <p:cNvPr id="28" name="Picture 27">
            <a:extLst>
              <a:ext uri="{FF2B5EF4-FFF2-40B4-BE49-F238E27FC236}">
                <a16:creationId xmlns:a16="http://schemas.microsoft.com/office/drawing/2014/main" id="{2F43D223-2E55-7F0D-6AA5-DC9798FAE8B6}"/>
              </a:ext>
            </a:extLst>
          </p:cNvPr>
          <p:cNvPicPr>
            <a:picLocks noChangeAspect="1"/>
          </p:cNvPicPr>
          <p:nvPr/>
        </p:nvPicPr>
        <p:blipFill>
          <a:blip r:embed="rId4"/>
          <a:stretch>
            <a:fillRect/>
          </a:stretch>
        </p:blipFill>
        <p:spPr>
          <a:xfrm>
            <a:off x="376397" y="3111681"/>
            <a:ext cx="4791144" cy="3145331"/>
          </a:xfrm>
          <a:prstGeom prst="rect">
            <a:avLst/>
          </a:prstGeom>
        </p:spPr>
      </p:pic>
      <p:sp>
        <p:nvSpPr>
          <p:cNvPr id="29" name="TextBox 28">
            <a:extLst>
              <a:ext uri="{FF2B5EF4-FFF2-40B4-BE49-F238E27FC236}">
                <a16:creationId xmlns:a16="http://schemas.microsoft.com/office/drawing/2014/main" id="{281E8AA9-9219-47E9-1E37-B21DBEFAA30D}"/>
              </a:ext>
            </a:extLst>
          </p:cNvPr>
          <p:cNvSpPr txBox="1"/>
          <p:nvPr/>
        </p:nvSpPr>
        <p:spPr>
          <a:xfrm>
            <a:off x="61696" y="6123618"/>
            <a:ext cx="1501554" cy="366941"/>
          </a:xfrm>
          <a:prstGeom prst="rect">
            <a:avLst/>
          </a:prstGeom>
          <a:noFill/>
        </p:spPr>
        <p:txBody>
          <a:bodyPr wrap="square" rtlCol="0">
            <a:spAutoFit/>
          </a:bodyPr>
          <a:lstStyle/>
          <a:p>
            <a:r>
              <a:rPr lang="en-US" dirty="0"/>
              <a:t>Transmitter</a:t>
            </a:r>
            <a:endParaRPr lang="en-BE" dirty="0"/>
          </a:p>
        </p:txBody>
      </p:sp>
      <p:sp>
        <p:nvSpPr>
          <p:cNvPr id="30" name="TextBox 29">
            <a:extLst>
              <a:ext uri="{FF2B5EF4-FFF2-40B4-BE49-F238E27FC236}">
                <a16:creationId xmlns:a16="http://schemas.microsoft.com/office/drawing/2014/main" id="{FEFDBE92-E97B-E12C-BE36-7C2C9B4FE5D3}"/>
              </a:ext>
            </a:extLst>
          </p:cNvPr>
          <p:cNvSpPr txBox="1"/>
          <p:nvPr/>
        </p:nvSpPr>
        <p:spPr>
          <a:xfrm>
            <a:off x="3690551" y="3947956"/>
            <a:ext cx="1413572" cy="366941"/>
          </a:xfrm>
          <a:prstGeom prst="rect">
            <a:avLst/>
          </a:prstGeom>
          <a:noFill/>
        </p:spPr>
        <p:txBody>
          <a:bodyPr wrap="square" rtlCol="0">
            <a:spAutoFit/>
          </a:bodyPr>
          <a:lstStyle/>
          <a:p>
            <a:r>
              <a:rPr lang="en-US" dirty="0">
                <a:solidFill>
                  <a:srgbClr val="0070C0"/>
                </a:solidFill>
              </a:rPr>
              <a:t>Meteor path</a:t>
            </a:r>
            <a:endParaRPr lang="en-BE" dirty="0">
              <a:solidFill>
                <a:srgbClr val="0070C0"/>
              </a:solidFill>
            </a:endParaRPr>
          </a:p>
        </p:txBody>
      </p:sp>
      <p:sp>
        <p:nvSpPr>
          <p:cNvPr id="31" name="TextBox 30">
            <a:extLst>
              <a:ext uri="{FF2B5EF4-FFF2-40B4-BE49-F238E27FC236}">
                <a16:creationId xmlns:a16="http://schemas.microsoft.com/office/drawing/2014/main" id="{09D8BF2B-469F-556D-2335-64FDF9CFC2CC}"/>
              </a:ext>
            </a:extLst>
          </p:cNvPr>
          <p:cNvSpPr txBox="1"/>
          <p:nvPr/>
        </p:nvSpPr>
        <p:spPr>
          <a:xfrm>
            <a:off x="3135285" y="6123618"/>
            <a:ext cx="1413572" cy="366941"/>
          </a:xfrm>
          <a:prstGeom prst="rect">
            <a:avLst/>
          </a:prstGeom>
          <a:noFill/>
        </p:spPr>
        <p:txBody>
          <a:bodyPr wrap="square" rtlCol="0">
            <a:spAutoFit/>
          </a:bodyPr>
          <a:lstStyle/>
          <a:p>
            <a:r>
              <a:rPr lang="en-US" dirty="0"/>
              <a:t>Receivers</a:t>
            </a:r>
            <a:endParaRPr lang="en-BE" dirty="0"/>
          </a:p>
        </p:txBody>
      </p:sp>
      <p:sp>
        <p:nvSpPr>
          <p:cNvPr id="36" name="TextBox 35">
            <a:extLst>
              <a:ext uri="{FF2B5EF4-FFF2-40B4-BE49-F238E27FC236}">
                <a16:creationId xmlns:a16="http://schemas.microsoft.com/office/drawing/2014/main" id="{E73FB2C8-A2A3-B1F1-78DB-83FCEE8AE945}"/>
              </a:ext>
            </a:extLst>
          </p:cNvPr>
          <p:cNvSpPr txBox="1"/>
          <p:nvPr/>
        </p:nvSpPr>
        <p:spPr>
          <a:xfrm>
            <a:off x="9428143" y="4700853"/>
            <a:ext cx="1872343" cy="646331"/>
          </a:xfrm>
          <a:prstGeom prst="rect">
            <a:avLst/>
          </a:prstGeom>
          <a:noFill/>
        </p:spPr>
        <p:txBody>
          <a:bodyPr wrap="square" rtlCol="0">
            <a:spAutoFit/>
          </a:bodyPr>
          <a:lstStyle/>
          <a:p>
            <a:r>
              <a:rPr lang="en-US" i="1" dirty="0"/>
              <a:t>Target objective minimization</a:t>
            </a:r>
          </a:p>
        </p:txBody>
      </p:sp>
      <p:sp>
        <p:nvSpPr>
          <p:cNvPr id="38" name="TextBox 37">
            <a:extLst>
              <a:ext uri="{FF2B5EF4-FFF2-40B4-BE49-F238E27FC236}">
                <a16:creationId xmlns:a16="http://schemas.microsoft.com/office/drawing/2014/main" id="{4567469C-3096-2B0B-1238-EEAFAF28BFE6}"/>
              </a:ext>
            </a:extLst>
          </p:cNvPr>
          <p:cNvSpPr txBox="1"/>
          <p:nvPr/>
        </p:nvSpPr>
        <p:spPr>
          <a:xfrm>
            <a:off x="9376595" y="3112174"/>
            <a:ext cx="1793532" cy="646331"/>
          </a:xfrm>
          <a:prstGeom prst="rect">
            <a:avLst/>
          </a:prstGeom>
          <a:noFill/>
        </p:spPr>
        <p:txBody>
          <a:bodyPr wrap="square" rtlCol="0">
            <a:spAutoFit/>
          </a:bodyPr>
          <a:lstStyle/>
          <a:p>
            <a:r>
              <a:rPr lang="en-US" i="1" dirty="0"/>
              <a:t>Time delays extraction</a:t>
            </a:r>
            <a:endParaRPr lang="en-BE" i="1" dirty="0"/>
          </a:p>
        </p:txBody>
      </p:sp>
      <p:sp>
        <p:nvSpPr>
          <p:cNvPr id="39" name="Down Arrow 8">
            <a:extLst>
              <a:ext uri="{FF2B5EF4-FFF2-40B4-BE49-F238E27FC236}">
                <a16:creationId xmlns:a16="http://schemas.microsoft.com/office/drawing/2014/main" id="{EE14E1EA-968E-21E0-D89B-5476C76C3717}"/>
              </a:ext>
            </a:extLst>
          </p:cNvPr>
          <p:cNvSpPr/>
          <p:nvPr/>
        </p:nvSpPr>
        <p:spPr>
          <a:xfrm>
            <a:off x="8884379" y="3135437"/>
            <a:ext cx="407154" cy="610901"/>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201E73E-FD51-EB02-4A86-758ED7FC0F3B}"/>
              </a:ext>
            </a:extLst>
          </p:cNvPr>
          <p:cNvSpPr txBox="1"/>
          <p:nvPr/>
        </p:nvSpPr>
        <p:spPr>
          <a:xfrm>
            <a:off x="8179463" y="2700917"/>
            <a:ext cx="1974187" cy="369332"/>
          </a:xfrm>
          <a:prstGeom prst="rect">
            <a:avLst/>
          </a:prstGeom>
          <a:noFill/>
          <a:ln>
            <a:solidFill>
              <a:schemeClr val="tx1"/>
            </a:solidFill>
          </a:ln>
        </p:spPr>
        <p:txBody>
          <a:bodyPr wrap="square" rtlCol="0">
            <a:spAutoFit/>
          </a:bodyPr>
          <a:lstStyle/>
          <a:p>
            <a:r>
              <a:rPr lang="en-US" dirty="0"/>
              <a:t>Set of n raw signals</a:t>
            </a:r>
            <a:endParaRPr lang="en-BE" dirty="0"/>
          </a:p>
        </p:txBody>
      </p:sp>
      <p:pic>
        <p:nvPicPr>
          <p:cNvPr id="41" name="Picture 40">
            <a:extLst>
              <a:ext uri="{FF2B5EF4-FFF2-40B4-BE49-F238E27FC236}">
                <a16:creationId xmlns:a16="http://schemas.microsoft.com/office/drawing/2014/main" id="{9FE9736F-BB0F-AE3E-F939-056D225F8243}"/>
              </a:ext>
            </a:extLst>
          </p:cNvPr>
          <p:cNvPicPr>
            <a:picLocks noChangeAspect="1"/>
          </p:cNvPicPr>
          <p:nvPr/>
        </p:nvPicPr>
        <p:blipFill>
          <a:blip r:embed="rId5"/>
          <a:stretch>
            <a:fillRect/>
          </a:stretch>
        </p:blipFill>
        <p:spPr>
          <a:xfrm>
            <a:off x="5254739" y="3770072"/>
            <a:ext cx="6868681" cy="865822"/>
          </a:xfrm>
          <a:prstGeom prst="rect">
            <a:avLst/>
          </a:prstGeom>
          <a:ln>
            <a:solidFill>
              <a:schemeClr val="tx1"/>
            </a:solidFill>
          </a:ln>
        </p:spPr>
      </p:pic>
      <p:sp>
        <p:nvSpPr>
          <p:cNvPr id="42" name="TextBox 41">
            <a:extLst>
              <a:ext uri="{FF2B5EF4-FFF2-40B4-BE49-F238E27FC236}">
                <a16:creationId xmlns:a16="http://schemas.microsoft.com/office/drawing/2014/main" id="{A4AE4DAF-D5B4-33A3-F4FF-4CDDCFBC9795}"/>
              </a:ext>
            </a:extLst>
          </p:cNvPr>
          <p:cNvSpPr txBox="1"/>
          <p:nvPr/>
        </p:nvSpPr>
        <p:spPr>
          <a:xfrm>
            <a:off x="7644308" y="2333184"/>
            <a:ext cx="4110017" cy="369332"/>
          </a:xfrm>
          <a:prstGeom prst="rect">
            <a:avLst/>
          </a:prstGeom>
          <a:noFill/>
        </p:spPr>
        <p:txBody>
          <a:bodyPr wrap="square" rtlCol="0">
            <a:spAutoFit/>
          </a:bodyPr>
          <a:lstStyle/>
          <a:p>
            <a:r>
              <a:rPr lang="en-US" b="1" dirty="0"/>
              <a:t>Method 1 – Time delays only</a:t>
            </a:r>
            <a:endParaRPr lang="en-BE" b="1" dirty="0"/>
          </a:p>
        </p:txBody>
      </p:sp>
      <p:sp>
        <p:nvSpPr>
          <p:cNvPr id="43" name="TextBox 42">
            <a:extLst>
              <a:ext uri="{FF2B5EF4-FFF2-40B4-BE49-F238E27FC236}">
                <a16:creationId xmlns:a16="http://schemas.microsoft.com/office/drawing/2014/main" id="{271752D9-92CA-A0A1-D9ED-61F740EEF7D0}"/>
              </a:ext>
            </a:extLst>
          </p:cNvPr>
          <p:cNvSpPr txBox="1"/>
          <p:nvPr/>
        </p:nvSpPr>
        <p:spPr>
          <a:xfrm>
            <a:off x="7190469" y="2330872"/>
            <a:ext cx="4110017" cy="369332"/>
          </a:xfrm>
          <a:prstGeom prst="rect">
            <a:avLst/>
          </a:prstGeom>
          <a:noFill/>
        </p:spPr>
        <p:txBody>
          <a:bodyPr wrap="square" rtlCol="0">
            <a:spAutoFit/>
          </a:bodyPr>
          <a:lstStyle/>
          <a:p>
            <a:r>
              <a:rPr lang="en-US" b="1" dirty="0"/>
              <a:t>Method 2 – Time delays + interferometer</a:t>
            </a:r>
            <a:endParaRPr lang="en-BE" b="1" dirty="0"/>
          </a:p>
        </p:txBody>
      </p:sp>
      <p:pic>
        <p:nvPicPr>
          <p:cNvPr id="45" name="Picture 44">
            <a:extLst>
              <a:ext uri="{FF2B5EF4-FFF2-40B4-BE49-F238E27FC236}">
                <a16:creationId xmlns:a16="http://schemas.microsoft.com/office/drawing/2014/main" id="{E4955974-2325-EAB4-B873-14F55941A0F9}"/>
              </a:ext>
            </a:extLst>
          </p:cNvPr>
          <p:cNvPicPr>
            <a:picLocks noChangeAspect="1"/>
          </p:cNvPicPr>
          <p:nvPr/>
        </p:nvPicPr>
        <p:blipFill rotWithShape="1">
          <a:blip r:embed="rId5"/>
          <a:srcRect l="18001" t="56653" r="72863" b="21959"/>
          <a:stretch/>
        </p:blipFill>
        <p:spPr>
          <a:xfrm>
            <a:off x="4557893" y="3444716"/>
            <a:ext cx="942104" cy="260179"/>
          </a:xfrm>
          <a:prstGeom prst="rect">
            <a:avLst/>
          </a:prstGeom>
        </p:spPr>
      </p:pic>
      <p:pic>
        <p:nvPicPr>
          <p:cNvPr id="46" name="Picture 45">
            <a:extLst>
              <a:ext uri="{FF2B5EF4-FFF2-40B4-BE49-F238E27FC236}">
                <a16:creationId xmlns:a16="http://schemas.microsoft.com/office/drawing/2014/main" id="{06AD9DF8-A9DC-6DFF-0FA9-E8BFA98D8364}"/>
              </a:ext>
            </a:extLst>
          </p:cNvPr>
          <p:cNvPicPr>
            <a:picLocks noChangeAspect="1"/>
          </p:cNvPicPr>
          <p:nvPr/>
        </p:nvPicPr>
        <p:blipFill rotWithShape="1">
          <a:blip r:embed="rId5"/>
          <a:srcRect l="24964" t="28497" r="68961" b="49145"/>
          <a:stretch/>
        </p:blipFill>
        <p:spPr>
          <a:xfrm>
            <a:off x="4701338" y="3109207"/>
            <a:ext cx="697336" cy="302750"/>
          </a:xfrm>
          <a:prstGeom prst="rect">
            <a:avLst/>
          </a:prstGeom>
        </p:spPr>
      </p:pic>
      <p:pic>
        <p:nvPicPr>
          <p:cNvPr id="47" name="Picture 46">
            <a:extLst>
              <a:ext uri="{FF2B5EF4-FFF2-40B4-BE49-F238E27FC236}">
                <a16:creationId xmlns:a16="http://schemas.microsoft.com/office/drawing/2014/main" id="{4444F95A-83C6-FD91-7565-AAB28603A343}"/>
              </a:ext>
            </a:extLst>
          </p:cNvPr>
          <p:cNvPicPr>
            <a:picLocks noChangeAspect="1"/>
          </p:cNvPicPr>
          <p:nvPr/>
        </p:nvPicPr>
        <p:blipFill rotWithShape="1">
          <a:blip r:embed="rId5"/>
          <a:srcRect l="13521" t="30221" r="77417" b="48605"/>
          <a:stretch/>
        </p:blipFill>
        <p:spPr>
          <a:xfrm>
            <a:off x="4353777" y="2820110"/>
            <a:ext cx="1098279" cy="302750"/>
          </a:xfrm>
          <a:prstGeom prst="rect">
            <a:avLst/>
          </a:prstGeom>
        </p:spPr>
      </p:pic>
      <p:sp>
        <p:nvSpPr>
          <p:cNvPr id="48" name="TextBox 47">
            <a:extLst>
              <a:ext uri="{FF2B5EF4-FFF2-40B4-BE49-F238E27FC236}">
                <a16:creationId xmlns:a16="http://schemas.microsoft.com/office/drawing/2014/main" id="{082C1762-BCFF-C30C-DFF7-34C705473317}"/>
              </a:ext>
            </a:extLst>
          </p:cNvPr>
          <p:cNvSpPr txBox="1"/>
          <p:nvPr/>
        </p:nvSpPr>
        <p:spPr>
          <a:xfrm>
            <a:off x="5374948" y="2830286"/>
            <a:ext cx="2514695" cy="369332"/>
          </a:xfrm>
          <a:prstGeom prst="rect">
            <a:avLst/>
          </a:prstGeom>
          <a:noFill/>
        </p:spPr>
        <p:txBody>
          <a:bodyPr wrap="square" rtlCol="0">
            <a:spAutoFit/>
          </a:bodyPr>
          <a:lstStyle/>
          <a:p>
            <a:r>
              <a:rPr lang="en-US" dirty="0"/>
              <a:t>Theoretical time delay</a:t>
            </a:r>
            <a:endParaRPr lang="en-BE" dirty="0"/>
          </a:p>
        </p:txBody>
      </p:sp>
      <p:sp>
        <p:nvSpPr>
          <p:cNvPr id="49" name="TextBox 48">
            <a:extLst>
              <a:ext uri="{FF2B5EF4-FFF2-40B4-BE49-F238E27FC236}">
                <a16:creationId xmlns:a16="http://schemas.microsoft.com/office/drawing/2014/main" id="{8BF65946-0840-60EF-91B8-97994B3BCACC}"/>
              </a:ext>
            </a:extLst>
          </p:cNvPr>
          <p:cNvSpPr txBox="1"/>
          <p:nvPr/>
        </p:nvSpPr>
        <p:spPr>
          <a:xfrm>
            <a:off x="5380918" y="3116516"/>
            <a:ext cx="2635269" cy="369332"/>
          </a:xfrm>
          <a:prstGeom prst="rect">
            <a:avLst/>
          </a:prstGeom>
          <a:noFill/>
        </p:spPr>
        <p:txBody>
          <a:bodyPr wrap="square" rtlCol="0">
            <a:spAutoFit/>
          </a:bodyPr>
          <a:lstStyle/>
          <a:p>
            <a:r>
              <a:rPr lang="en-US" dirty="0"/>
              <a:t>Experimental time delay</a:t>
            </a:r>
            <a:endParaRPr lang="en-BE" dirty="0"/>
          </a:p>
        </p:txBody>
      </p:sp>
      <p:sp>
        <p:nvSpPr>
          <p:cNvPr id="50" name="TextBox 49">
            <a:extLst>
              <a:ext uri="{FF2B5EF4-FFF2-40B4-BE49-F238E27FC236}">
                <a16:creationId xmlns:a16="http://schemas.microsoft.com/office/drawing/2014/main" id="{639A1FD0-2765-04F7-9F68-E3442E4576EE}"/>
              </a:ext>
            </a:extLst>
          </p:cNvPr>
          <p:cNvSpPr txBox="1"/>
          <p:nvPr/>
        </p:nvSpPr>
        <p:spPr>
          <a:xfrm>
            <a:off x="5389796" y="3398439"/>
            <a:ext cx="2635269" cy="369332"/>
          </a:xfrm>
          <a:prstGeom prst="rect">
            <a:avLst/>
          </a:prstGeom>
          <a:noFill/>
        </p:spPr>
        <p:txBody>
          <a:bodyPr wrap="square" rtlCol="0">
            <a:spAutoFit/>
          </a:bodyPr>
          <a:lstStyle/>
          <a:p>
            <a:r>
              <a:rPr lang="en-US" dirty="0"/>
              <a:t>Experimental uncertainty</a:t>
            </a:r>
            <a:endParaRPr lang="en-BE" dirty="0"/>
          </a:p>
        </p:txBody>
      </p:sp>
      <p:pic>
        <p:nvPicPr>
          <p:cNvPr id="53" name="Picture 52">
            <a:extLst>
              <a:ext uri="{FF2B5EF4-FFF2-40B4-BE49-F238E27FC236}">
                <a16:creationId xmlns:a16="http://schemas.microsoft.com/office/drawing/2014/main" id="{DE1EC4BC-05A7-3B18-C1BF-5EA375CA6AA5}"/>
              </a:ext>
            </a:extLst>
          </p:cNvPr>
          <p:cNvPicPr>
            <a:picLocks noChangeAspect="1"/>
          </p:cNvPicPr>
          <p:nvPr/>
        </p:nvPicPr>
        <p:blipFill rotWithShape="1">
          <a:blip r:embed="rId5"/>
          <a:srcRect l="78372" t="18601" r="20372" b="54471"/>
          <a:stretch/>
        </p:blipFill>
        <p:spPr>
          <a:xfrm>
            <a:off x="4908522" y="5967823"/>
            <a:ext cx="145975" cy="369332"/>
          </a:xfrm>
          <a:prstGeom prst="rect">
            <a:avLst/>
          </a:prstGeom>
        </p:spPr>
      </p:pic>
      <p:pic>
        <p:nvPicPr>
          <p:cNvPr id="54" name="Picture 53">
            <a:extLst>
              <a:ext uri="{FF2B5EF4-FFF2-40B4-BE49-F238E27FC236}">
                <a16:creationId xmlns:a16="http://schemas.microsoft.com/office/drawing/2014/main" id="{F437029F-FD0C-45BC-2E98-DA285FCD9B9B}"/>
              </a:ext>
            </a:extLst>
          </p:cNvPr>
          <p:cNvPicPr>
            <a:picLocks noChangeAspect="1"/>
          </p:cNvPicPr>
          <p:nvPr/>
        </p:nvPicPr>
        <p:blipFill rotWithShape="1">
          <a:blip r:embed="rId5"/>
          <a:srcRect l="53280" t="54938" r="43750" b="28440"/>
          <a:stretch/>
        </p:blipFill>
        <p:spPr>
          <a:xfrm>
            <a:off x="4842258" y="5672683"/>
            <a:ext cx="345258" cy="227986"/>
          </a:xfrm>
          <a:prstGeom prst="rect">
            <a:avLst/>
          </a:prstGeom>
        </p:spPr>
      </p:pic>
      <p:pic>
        <p:nvPicPr>
          <p:cNvPr id="55" name="Picture 54">
            <a:extLst>
              <a:ext uri="{FF2B5EF4-FFF2-40B4-BE49-F238E27FC236}">
                <a16:creationId xmlns:a16="http://schemas.microsoft.com/office/drawing/2014/main" id="{F13C2B05-1F75-5E1F-B272-B8529C28A4F1}"/>
              </a:ext>
            </a:extLst>
          </p:cNvPr>
          <p:cNvPicPr>
            <a:picLocks noChangeAspect="1"/>
          </p:cNvPicPr>
          <p:nvPr/>
        </p:nvPicPr>
        <p:blipFill rotWithShape="1">
          <a:blip r:embed="rId5"/>
          <a:srcRect l="38023" t="17170" r="59988" b="58699"/>
          <a:stretch/>
        </p:blipFill>
        <p:spPr>
          <a:xfrm>
            <a:off x="4889117" y="5317551"/>
            <a:ext cx="231204" cy="330976"/>
          </a:xfrm>
          <a:prstGeom prst="rect">
            <a:avLst/>
          </a:prstGeom>
        </p:spPr>
      </p:pic>
      <p:pic>
        <p:nvPicPr>
          <p:cNvPr id="56" name="Picture 55">
            <a:extLst>
              <a:ext uri="{FF2B5EF4-FFF2-40B4-BE49-F238E27FC236}">
                <a16:creationId xmlns:a16="http://schemas.microsoft.com/office/drawing/2014/main" id="{CE6758B8-967C-E822-5CC7-248402313D93}"/>
              </a:ext>
            </a:extLst>
          </p:cNvPr>
          <p:cNvPicPr>
            <a:picLocks noChangeAspect="1"/>
          </p:cNvPicPr>
          <p:nvPr/>
        </p:nvPicPr>
        <p:blipFill rotWithShape="1">
          <a:blip r:embed="rId5"/>
          <a:srcRect l="86321" t="54433" r="11452" b="26846"/>
          <a:stretch/>
        </p:blipFill>
        <p:spPr>
          <a:xfrm>
            <a:off x="4818932" y="6334670"/>
            <a:ext cx="258892" cy="256769"/>
          </a:xfrm>
          <a:prstGeom prst="rect">
            <a:avLst/>
          </a:prstGeom>
        </p:spPr>
      </p:pic>
      <p:sp>
        <p:nvSpPr>
          <p:cNvPr id="57" name="TextBox 56">
            <a:extLst>
              <a:ext uri="{FF2B5EF4-FFF2-40B4-BE49-F238E27FC236}">
                <a16:creationId xmlns:a16="http://schemas.microsoft.com/office/drawing/2014/main" id="{6C310E24-7EEA-050E-C260-B72A8BE8139B}"/>
              </a:ext>
            </a:extLst>
          </p:cNvPr>
          <p:cNvSpPr txBox="1"/>
          <p:nvPr/>
        </p:nvSpPr>
        <p:spPr>
          <a:xfrm>
            <a:off x="5109544" y="5304706"/>
            <a:ext cx="1636546" cy="369332"/>
          </a:xfrm>
          <a:prstGeom prst="rect">
            <a:avLst/>
          </a:prstGeom>
          <a:noFill/>
        </p:spPr>
        <p:txBody>
          <a:bodyPr wrap="square" rtlCol="0">
            <a:spAutoFit/>
          </a:bodyPr>
          <a:lstStyle/>
          <a:p>
            <a:r>
              <a:rPr lang="en-US" dirty="0"/>
              <a:t>Elevation angle</a:t>
            </a:r>
            <a:endParaRPr lang="en-BE" dirty="0"/>
          </a:p>
        </p:txBody>
      </p:sp>
      <p:sp>
        <p:nvSpPr>
          <p:cNvPr id="58" name="TextBox 57">
            <a:extLst>
              <a:ext uri="{FF2B5EF4-FFF2-40B4-BE49-F238E27FC236}">
                <a16:creationId xmlns:a16="http://schemas.microsoft.com/office/drawing/2014/main" id="{86F28F69-744B-C22D-CDD6-EA22D92A64E7}"/>
              </a:ext>
            </a:extLst>
          </p:cNvPr>
          <p:cNvSpPr txBox="1"/>
          <p:nvPr/>
        </p:nvSpPr>
        <p:spPr>
          <a:xfrm>
            <a:off x="5097250" y="5631607"/>
            <a:ext cx="2202789" cy="369332"/>
          </a:xfrm>
          <a:prstGeom prst="rect">
            <a:avLst/>
          </a:prstGeom>
          <a:noFill/>
        </p:spPr>
        <p:txBody>
          <a:bodyPr wrap="square" rtlCol="0">
            <a:spAutoFit/>
          </a:bodyPr>
          <a:lstStyle/>
          <a:p>
            <a:r>
              <a:rPr lang="en-US" dirty="0"/>
              <a:t>Elevation uncertainty</a:t>
            </a:r>
            <a:endParaRPr lang="en-BE" dirty="0"/>
          </a:p>
        </p:txBody>
      </p:sp>
      <p:sp>
        <p:nvSpPr>
          <p:cNvPr id="59" name="TextBox 58">
            <a:extLst>
              <a:ext uri="{FF2B5EF4-FFF2-40B4-BE49-F238E27FC236}">
                <a16:creationId xmlns:a16="http://schemas.microsoft.com/office/drawing/2014/main" id="{227D86B6-77FB-FF2E-9C4D-EE811DB1C4C9}"/>
              </a:ext>
            </a:extLst>
          </p:cNvPr>
          <p:cNvSpPr txBox="1"/>
          <p:nvPr/>
        </p:nvSpPr>
        <p:spPr>
          <a:xfrm>
            <a:off x="5098080" y="5972449"/>
            <a:ext cx="1568702" cy="369332"/>
          </a:xfrm>
          <a:prstGeom prst="rect">
            <a:avLst/>
          </a:prstGeom>
          <a:noFill/>
        </p:spPr>
        <p:txBody>
          <a:bodyPr wrap="square" rtlCol="0">
            <a:spAutoFit/>
          </a:bodyPr>
          <a:lstStyle/>
          <a:p>
            <a:r>
              <a:rPr lang="en-US" dirty="0"/>
              <a:t>Azimuth angle</a:t>
            </a:r>
            <a:endParaRPr lang="en-BE" dirty="0"/>
          </a:p>
        </p:txBody>
      </p:sp>
      <p:sp>
        <p:nvSpPr>
          <p:cNvPr id="60" name="TextBox 59">
            <a:extLst>
              <a:ext uri="{FF2B5EF4-FFF2-40B4-BE49-F238E27FC236}">
                <a16:creationId xmlns:a16="http://schemas.microsoft.com/office/drawing/2014/main" id="{BECCF1AF-2E0B-3784-6175-54FDB54F58BC}"/>
              </a:ext>
            </a:extLst>
          </p:cNvPr>
          <p:cNvSpPr txBox="1"/>
          <p:nvPr/>
        </p:nvSpPr>
        <p:spPr>
          <a:xfrm>
            <a:off x="5086953" y="6297246"/>
            <a:ext cx="2146427" cy="369332"/>
          </a:xfrm>
          <a:prstGeom prst="rect">
            <a:avLst/>
          </a:prstGeom>
          <a:noFill/>
        </p:spPr>
        <p:txBody>
          <a:bodyPr wrap="square" rtlCol="0">
            <a:spAutoFit/>
          </a:bodyPr>
          <a:lstStyle/>
          <a:p>
            <a:r>
              <a:rPr lang="en-US" dirty="0"/>
              <a:t>Azimuth uncertainty</a:t>
            </a:r>
            <a:endParaRPr lang="en-BE" dirty="0"/>
          </a:p>
        </p:txBody>
      </p:sp>
      <p:sp>
        <p:nvSpPr>
          <p:cNvPr id="7" name="Slide Number Placeholder 6">
            <a:extLst>
              <a:ext uri="{FF2B5EF4-FFF2-40B4-BE49-F238E27FC236}">
                <a16:creationId xmlns:a16="http://schemas.microsoft.com/office/drawing/2014/main" id="{64B6C767-E96B-EC2A-E73D-2E6E2D7A8116}"/>
              </a:ext>
            </a:extLst>
          </p:cNvPr>
          <p:cNvSpPr>
            <a:spLocks noGrp="1"/>
          </p:cNvSpPr>
          <p:nvPr>
            <p:ph type="sldNum" sz="quarter" idx="12"/>
          </p:nvPr>
        </p:nvSpPr>
        <p:spPr/>
        <p:txBody>
          <a:bodyPr/>
          <a:lstStyle/>
          <a:p>
            <a:fld id="{ABC663A3-4A86-4102-B63F-9C670246DACC}" type="slidenum">
              <a:rPr lang="en-BE" smtClean="0"/>
              <a:t>3</a:t>
            </a:fld>
            <a:endParaRPr lang="en-BE"/>
          </a:p>
        </p:txBody>
      </p:sp>
      <p:pic>
        <p:nvPicPr>
          <p:cNvPr id="11" name="Picture 10">
            <a:extLst>
              <a:ext uri="{FF2B5EF4-FFF2-40B4-BE49-F238E27FC236}">
                <a16:creationId xmlns:a16="http://schemas.microsoft.com/office/drawing/2014/main" id="{0742FFC8-8AF3-C25D-E1D2-757573AF6078}"/>
              </a:ext>
            </a:extLst>
          </p:cNvPr>
          <p:cNvPicPr>
            <a:picLocks noChangeAspect="1"/>
          </p:cNvPicPr>
          <p:nvPr/>
        </p:nvPicPr>
        <p:blipFill>
          <a:blip r:embed="rId6"/>
          <a:stretch>
            <a:fillRect/>
          </a:stretch>
        </p:blipFill>
        <p:spPr>
          <a:xfrm>
            <a:off x="7640676" y="5967823"/>
            <a:ext cx="562331" cy="566250"/>
          </a:xfrm>
          <a:prstGeom prst="rect">
            <a:avLst/>
          </a:prstGeom>
        </p:spPr>
      </p:pic>
      <p:sp>
        <p:nvSpPr>
          <p:cNvPr id="13" name="TextBox 12">
            <a:extLst>
              <a:ext uri="{FF2B5EF4-FFF2-40B4-BE49-F238E27FC236}">
                <a16:creationId xmlns:a16="http://schemas.microsoft.com/office/drawing/2014/main" id="{76E88F0F-3671-5A47-2E4C-10CC64C533E3}"/>
              </a:ext>
            </a:extLst>
          </p:cNvPr>
          <p:cNvSpPr txBox="1"/>
          <p:nvPr/>
        </p:nvSpPr>
        <p:spPr>
          <a:xfrm>
            <a:off x="7078844" y="5347137"/>
            <a:ext cx="1675209" cy="646331"/>
          </a:xfrm>
          <a:prstGeom prst="rect">
            <a:avLst/>
          </a:prstGeom>
          <a:noFill/>
        </p:spPr>
        <p:txBody>
          <a:bodyPr wrap="square" rtlCol="0">
            <a:spAutoFit/>
          </a:bodyPr>
          <a:lstStyle/>
          <a:p>
            <a:pPr algn="ctr"/>
            <a:r>
              <a:rPr lang="en-US" dirty="0"/>
              <a:t>Interferometer position</a:t>
            </a:r>
            <a:endParaRPr lang="en-BE" dirty="0"/>
          </a:p>
        </p:txBody>
      </p:sp>
      <p:sp>
        <p:nvSpPr>
          <p:cNvPr id="3" name="TextBox 2">
            <a:extLst>
              <a:ext uri="{FF2B5EF4-FFF2-40B4-BE49-F238E27FC236}">
                <a16:creationId xmlns:a16="http://schemas.microsoft.com/office/drawing/2014/main" id="{09C1B6EB-E23F-8CEA-119B-BA1835C0B356}"/>
              </a:ext>
            </a:extLst>
          </p:cNvPr>
          <p:cNvSpPr txBox="1"/>
          <p:nvPr/>
        </p:nvSpPr>
        <p:spPr>
          <a:xfrm>
            <a:off x="371433" y="900502"/>
            <a:ext cx="11543321" cy="369332"/>
          </a:xfrm>
          <a:prstGeom prst="rect">
            <a:avLst/>
          </a:prstGeom>
          <a:noFill/>
        </p:spPr>
        <p:txBody>
          <a:bodyPr wrap="square" rtlCol="0">
            <a:spAutoFit/>
          </a:bodyPr>
          <a:lstStyle/>
          <a:p>
            <a:pPr algn="ctr"/>
            <a:r>
              <a:rPr lang="en-US" b="1" dirty="0"/>
              <a:t>Given the GPS synchronized signals obtained at the receivers, how can we reconstruct the corresponding trajectory?</a:t>
            </a:r>
          </a:p>
        </p:txBody>
      </p:sp>
      <p:sp>
        <p:nvSpPr>
          <p:cNvPr id="15" name="Rectangle 14">
            <a:extLst>
              <a:ext uri="{FF2B5EF4-FFF2-40B4-BE49-F238E27FC236}">
                <a16:creationId xmlns:a16="http://schemas.microsoft.com/office/drawing/2014/main" id="{B39980A6-302C-6EFA-FF11-0D17FA434EEC}"/>
              </a:ext>
            </a:extLst>
          </p:cNvPr>
          <p:cNvSpPr/>
          <p:nvPr/>
        </p:nvSpPr>
        <p:spPr>
          <a:xfrm>
            <a:off x="5669280" y="3903150"/>
            <a:ext cx="1945640" cy="64632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Rectangle 15">
            <a:extLst>
              <a:ext uri="{FF2B5EF4-FFF2-40B4-BE49-F238E27FC236}">
                <a16:creationId xmlns:a16="http://schemas.microsoft.com/office/drawing/2014/main" id="{A6327BC4-F36C-5793-A340-11947D6BA2F8}"/>
              </a:ext>
            </a:extLst>
          </p:cNvPr>
          <p:cNvSpPr/>
          <p:nvPr/>
        </p:nvSpPr>
        <p:spPr>
          <a:xfrm>
            <a:off x="7787864" y="3794760"/>
            <a:ext cx="4335556" cy="82296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1" name="TextBox 20">
            <a:extLst>
              <a:ext uri="{FF2B5EF4-FFF2-40B4-BE49-F238E27FC236}">
                <a16:creationId xmlns:a16="http://schemas.microsoft.com/office/drawing/2014/main" id="{53FBA50F-7820-DEAB-BF4E-CB4115D9E90C}"/>
              </a:ext>
            </a:extLst>
          </p:cNvPr>
          <p:cNvSpPr txBox="1"/>
          <p:nvPr/>
        </p:nvSpPr>
        <p:spPr>
          <a:xfrm>
            <a:off x="10524837" y="2871942"/>
            <a:ext cx="1617549" cy="584775"/>
          </a:xfrm>
          <a:prstGeom prst="rect">
            <a:avLst/>
          </a:prstGeom>
          <a:noFill/>
        </p:spPr>
        <p:txBody>
          <a:bodyPr wrap="square" rtlCol="0">
            <a:spAutoFit/>
          </a:bodyPr>
          <a:lstStyle/>
          <a:p>
            <a:pPr algn="ctr"/>
            <a:r>
              <a:rPr lang="en-US" sz="1600" i="1" dirty="0"/>
              <a:t>Interferometric data</a:t>
            </a:r>
            <a:endParaRPr lang="en-BE" sz="1600" i="1" dirty="0"/>
          </a:p>
        </p:txBody>
      </p:sp>
      <p:pic>
        <p:nvPicPr>
          <p:cNvPr id="26" name="Picture 25">
            <a:extLst>
              <a:ext uri="{FF2B5EF4-FFF2-40B4-BE49-F238E27FC236}">
                <a16:creationId xmlns:a16="http://schemas.microsoft.com/office/drawing/2014/main" id="{6F25F226-4FFE-8B2B-FCE8-3249D74EC371}"/>
              </a:ext>
            </a:extLst>
          </p:cNvPr>
          <p:cNvPicPr>
            <a:picLocks noChangeAspect="1"/>
          </p:cNvPicPr>
          <p:nvPr/>
        </p:nvPicPr>
        <p:blipFill rotWithShape="1">
          <a:blip r:embed="rId3"/>
          <a:srcRect l="1446" t="32677" r="91218" b="26018"/>
          <a:stretch/>
        </p:blipFill>
        <p:spPr>
          <a:xfrm>
            <a:off x="6496750" y="4912353"/>
            <a:ext cx="271089" cy="372236"/>
          </a:xfrm>
          <a:prstGeom prst="rect">
            <a:avLst/>
          </a:prstGeom>
          <a:ln>
            <a:noFill/>
          </a:ln>
        </p:spPr>
      </p:pic>
      <p:cxnSp>
        <p:nvCxnSpPr>
          <p:cNvPr id="33" name="Straight Arrow Connector 32">
            <a:extLst>
              <a:ext uri="{FF2B5EF4-FFF2-40B4-BE49-F238E27FC236}">
                <a16:creationId xmlns:a16="http://schemas.microsoft.com/office/drawing/2014/main" id="{A2D276B7-322A-1836-B4B5-92B7B320F74E}"/>
              </a:ext>
            </a:extLst>
          </p:cNvPr>
          <p:cNvCxnSpPr>
            <a:cxnSpLocks/>
          </p:cNvCxnSpPr>
          <p:nvPr/>
        </p:nvCxnSpPr>
        <p:spPr>
          <a:xfrm flipH="1">
            <a:off x="10591800" y="3395872"/>
            <a:ext cx="443144" cy="403968"/>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79C64FE-C400-1B37-84CC-2DB3D0441846}"/>
              </a:ext>
            </a:extLst>
          </p:cNvPr>
          <p:cNvCxnSpPr>
            <a:cxnSpLocks/>
          </p:cNvCxnSpPr>
          <p:nvPr/>
        </p:nvCxnSpPr>
        <p:spPr>
          <a:xfrm flipH="1" flipV="1">
            <a:off x="6664960" y="4566920"/>
            <a:ext cx="1822" cy="35646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65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42"/>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3"/>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2" grpId="0" animBg="1"/>
      <p:bldP spid="29" grpId="0"/>
      <p:bldP spid="30" grpId="0"/>
      <p:bldP spid="31" grpId="0"/>
      <p:bldP spid="36" grpId="0"/>
      <p:bldP spid="38" grpId="0"/>
      <p:bldP spid="39" grpId="0" animBg="1"/>
      <p:bldP spid="40" grpId="0" animBg="1"/>
      <p:bldP spid="42" grpId="0"/>
      <p:bldP spid="42" grpId="1"/>
      <p:bldP spid="43" grpId="0"/>
      <p:bldP spid="48" grpId="0"/>
      <p:bldP spid="49" grpId="0"/>
      <p:bldP spid="50" grpId="0"/>
      <p:bldP spid="57" grpId="0"/>
      <p:bldP spid="58" grpId="0"/>
      <p:bldP spid="59" grpId="0"/>
      <p:bldP spid="60" grpId="0"/>
      <p:bldP spid="13" grpId="0"/>
      <p:bldP spid="15" grpId="0" animBg="1"/>
      <p:bldP spid="16"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FBFB47-546C-4331-8F52-201014C36136}"/>
              </a:ext>
            </a:extLst>
          </p:cNvPr>
          <p:cNvSpPr txBox="1">
            <a:spLocks/>
          </p:cNvSpPr>
          <p:nvPr/>
        </p:nvSpPr>
        <p:spPr>
          <a:xfrm>
            <a:off x="838200" y="-1355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Solver validation – synthetic trajectories</a:t>
            </a:r>
            <a:endParaRPr lang="en-BE" dirty="0"/>
          </a:p>
        </p:txBody>
      </p:sp>
      <p:sp>
        <p:nvSpPr>
          <p:cNvPr id="6" name="TextBox 5">
            <a:extLst>
              <a:ext uri="{FF2B5EF4-FFF2-40B4-BE49-F238E27FC236}">
                <a16:creationId xmlns:a16="http://schemas.microsoft.com/office/drawing/2014/main" id="{1FD31E09-1500-491C-A5FB-A2FE8A46EE52}"/>
              </a:ext>
            </a:extLst>
          </p:cNvPr>
          <p:cNvSpPr txBox="1"/>
          <p:nvPr/>
        </p:nvSpPr>
        <p:spPr>
          <a:xfrm>
            <a:off x="8207104" y="2693106"/>
            <a:ext cx="3524596" cy="707886"/>
          </a:xfrm>
          <a:prstGeom prst="rect">
            <a:avLst/>
          </a:prstGeom>
          <a:noFill/>
        </p:spPr>
        <p:txBody>
          <a:bodyPr wrap="square" rtlCol="0">
            <a:spAutoFit/>
          </a:bodyPr>
          <a:lstStyle/>
          <a:p>
            <a:pPr algn="ctr"/>
            <a:r>
              <a:rPr lang="en-US" sz="2000" dirty="0"/>
              <a:t>Using</a:t>
            </a:r>
            <a:r>
              <a:rPr lang="en-US" sz="2000" b="1" dirty="0"/>
              <a:t> theoretical </a:t>
            </a:r>
            <a:r>
              <a:rPr lang="en-US" sz="2000" dirty="0"/>
              <a:t>time delays at the BRAMS receivers</a:t>
            </a:r>
            <a:r>
              <a:rPr lang="en-US" dirty="0"/>
              <a:t>:</a:t>
            </a:r>
            <a:endParaRPr lang="en-BE" dirty="0"/>
          </a:p>
        </p:txBody>
      </p:sp>
      <p:sp>
        <p:nvSpPr>
          <p:cNvPr id="7" name="Slide Number Placeholder 6">
            <a:extLst>
              <a:ext uri="{FF2B5EF4-FFF2-40B4-BE49-F238E27FC236}">
                <a16:creationId xmlns:a16="http://schemas.microsoft.com/office/drawing/2014/main" id="{EE01D78C-EBDE-4C2B-840E-E9E6AEF99A80}"/>
              </a:ext>
            </a:extLst>
          </p:cNvPr>
          <p:cNvSpPr>
            <a:spLocks noGrp="1"/>
          </p:cNvSpPr>
          <p:nvPr>
            <p:ph type="sldNum" sz="quarter" idx="12"/>
          </p:nvPr>
        </p:nvSpPr>
        <p:spPr>
          <a:xfrm>
            <a:off x="9723120" y="6356350"/>
            <a:ext cx="1630680" cy="365125"/>
          </a:xfrm>
        </p:spPr>
        <p:txBody>
          <a:bodyPr/>
          <a:lstStyle/>
          <a:p>
            <a:fld id="{E4F664F7-0DD1-48E0-8BB3-CE2C7B5F217D}" type="slidenum">
              <a:rPr lang="en-BE" smtClean="0"/>
              <a:t>4</a:t>
            </a:fld>
            <a:endParaRPr lang="en-BE"/>
          </a:p>
        </p:txBody>
      </p:sp>
      <p:pic>
        <p:nvPicPr>
          <p:cNvPr id="13" name="Picture 12">
            <a:extLst>
              <a:ext uri="{FF2B5EF4-FFF2-40B4-BE49-F238E27FC236}">
                <a16:creationId xmlns:a16="http://schemas.microsoft.com/office/drawing/2014/main" id="{94C08CC5-F147-4184-86B3-BC5243ADC767}"/>
              </a:ext>
            </a:extLst>
          </p:cNvPr>
          <p:cNvPicPr>
            <a:picLocks noChangeAspect="1"/>
          </p:cNvPicPr>
          <p:nvPr/>
        </p:nvPicPr>
        <p:blipFill>
          <a:blip r:embed="rId3"/>
          <a:stretch>
            <a:fillRect/>
          </a:stretch>
        </p:blipFill>
        <p:spPr>
          <a:xfrm>
            <a:off x="953775" y="932443"/>
            <a:ext cx="6365289" cy="1967517"/>
          </a:xfrm>
          <a:prstGeom prst="rect">
            <a:avLst/>
          </a:prstGeom>
        </p:spPr>
      </p:pic>
      <p:sp>
        <p:nvSpPr>
          <p:cNvPr id="16" name="TextBox 15">
            <a:extLst>
              <a:ext uri="{FF2B5EF4-FFF2-40B4-BE49-F238E27FC236}">
                <a16:creationId xmlns:a16="http://schemas.microsoft.com/office/drawing/2014/main" id="{73A5EF12-198C-4A95-8E08-D20BF8618951}"/>
              </a:ext>
            </a:extLst>
          </p:cNvPr>
          <p:cNvSpPr txBox="1"/>
          <p:nvPr/>
        </p:nvSpPr>
        <p:spPr>
          <a:xfrm>
            <a:off x="7521426" y="988059"/>
            <a:ext cx="4565770" cy="707886"/>
          </a:xfrm>
          <a:prstGeom prst="rect">
            <a:avLst/>
          </a:prstGeom>
          <a:noFill/>
        </p:spPr>
        <p:txBody>
          <a:bodyPr wrap="square">
            <a:spAutoFit/>
          </a:bodyPr>
          <a:lstStyle/>
          <a:p>
            <a:pPr algn="ctr"/>
            <a:r>
              <a:rPr lang="en-US" sz="2000" dirty="0"/>
              <a:t>1) We compute the theoretical time delays for synthetic trajectories</a:t>
            </a:r>
          </a:p>
        </p:txBody>
      </p:sp>
      <p:sp>
        <p:nvSpPr>
          <p:cNvPr id="23" name="TextBox 22">
            <a:extLst>
              <a:ext uri="{FF2B5EF4-FFF2-40B4-BE49-F238E27FC236}">
                <a16:creationId xmlns:a16="http://schemas.microsoft.com/office/drawing/2014/main" id="{1663EF20-00AD-D96E-B1BB-D39903A0DAE5}"/>
              </a:ext>
            </a:extLst>
          </p:cNvPr>
          <p:cNvSpPr txBox="1"/>
          <p:nvPr/>
        </p:nvSpPr>
        <p:spPr>
          <a:xfrm>
            <a:off x="8570497" y="5447719"/>
            <a:ext cx="2797811" cy="954107"/>
          </a:xfrm>
          <a:prstGeom prst="rect">
            <a:avLst/>
          </a:prstGeom>
          <a:noFill/>
        </p:spPr>
        <p:txBody>
          <a:bodyPr wrap="square" rtlCol="0">
            <a:spAutoFit/>
          </a:bodyPr>
          <a:lstStyle/>
          <a:p>
            <a:pPr marL="285750" indent="-285750" algn="ctr">
              <a:buFontTx/>
              <a:buChar char="-"/>
            </a:pPr>
            <a:endParaRPr lang="en-US" dirty="0"/>
          </a:p>
          <a:p>
            <a:pPr algn="ctr"/>
            <a:r>
              <a:rPr lang="en-US" dirty="0"/>
              <a:t>Error on the velocity norm:</a:t>
            </a:r>
          </a:p>
          <a:p>
            <a:pPr algn="ctr"/>
            <a:r>
              <a:rPr lang="en-US" dirty="0">
                <a:sym typeface="Symbol" panose="05050102010706020507" pitchFamily="18" charset="2"/>
              </a:rPr>
              <a:t> </a:t>
            </a:r>
            <a:r>
              <a:rPr lang="en-US" b="1" dirty="0"/>
              <a:t>1 m/s</a:t>
            </a:r>
            <a:endParaRPr lang="en-BE" b="1" dirty="0"/>
          </a:p>
        </p:txBody>
      </p:sp>
      <p:pic>
        <p:nvPicPr>
          <p:cNvPr id="5" name="Picture 4">
            <a:extLst>
              <a:ext uri="{FF2B5EF4-FFF2-40B4-BE49-F238E27FC236}">
                <a16:creationId xmlns:a16="http://schemas.microsoft.com/office/drawing/2014/main" id="{0B455BB7-9B32-4BBA-04CF-4FB764997458}"/>
              </a:ext>
            </a:extLst>
          </p:cNvPr>
          <p:cNvPicPr>
            <a:picLocks noChangeAspect="1"/>
          </p:cNvPicPr>
          <p:nvPr/>
        </p:nvPicPr>
        <p:blipFill>
          <a:blip r:embed="rId4"/>
          <a:stretch>
            <a:fillRect/>
          </a:stretch>
        </p:blipFill>
        <p:spPr>
          <a:xfrm>
            <a:off x="953775" y="3047049"/>
            <a:ext cx="6506204" cy="3674426"/>
          </a:xfrm>
          <a:prstGeom prst="rect">
            <a:avLst/>
          </a:prstGeom>
        </p:spPr>
      </p:pic>
      <p:sp>
        <p:nvSpPr>
          <p:cNvPr id="4" name="TextBox 3">
            <a:extLst>
              <a:ext uri="{FF2B5EF4-FFF2-40B4-BE49-F238E27FC236}">
                <a16:creationId xmlns:a16="http://schemas.microsoft.com/office/drawing/2014/main" id="{28AD5691-3BF8-F960-C9C9-14599C817128}"/>
              </a:ext>
            </a:extLst>
          </p:cNvPr>
          <p:cNvSpPr txBox="1"/>
          <p:nvPr/>
        </p:nvSpPr>
        <p:spPr>
          <a:xfrm>
            <a:off x="8329253" y="3590303"/>
            <a:ext cx="3280300" cy="646331"/>
          </a:xfrm>
          <a:prstGeom prst="rect">
            <a:avLst/>
          </a:prstGeom>
          <a:noFill/>
        </p:spPr>
        <p:txBody>
          <a:bodyPr wrap="square">
            <a:spAutoFit/>
          </a:bodyPr>
          <a:lstStyle/>
          <a:p>
            <a:pPr algn="ctr"/>
            <a:r>
              <a:rPr lang="en-US" dirty="0"/>
              <a:t>Error on the trajectory angle:</a:t>
            </a:r>
          </a:p>
          <a:p>
            <a:pPr algn="ctr"/>
            <a:r>
              <a:rPr lang="en-US" dirty="0">
                <a:sym typeface="Symbol" panose="05050102010706020507" pitchFamily="18" charset="2"/>
              </a:rPr>
              <a:t> </a:t>
            </a:r>
            <a:r>
              <a:rPr lang="en-US" b="1" dirty="0"/>
              <a:t>0.001°</a:t>
            </a:r>
          </a:p>
        </p:txBody>
      </p:sp>
      <p:sp>
        <p:nvSpPr>
          <p:cNvPr id="9" name="TextBox 8">
            <a:extLst>
              <a:ext uri="{FF2B5EF4-FFF2-40B4-BE49-F238E27FC236}">
                <a16:creationId xmlns:a16="http://schemas.microsoft.com/office/drawing/2014/main" id="{783C27AD-CC9F-BD5D-B65A-896854B5A17B}"/>
              </a:ext>
            </a:extLst>
          </p:cNvPr>
          <p:cNvSpPr txBox="1"/>
          <p:nvPr/>
        </p:nvSpPr>
        <p:spPr>
          <a:xfrm>
            <a:off x="8112556" y="4661637"/>
            <a:ext cx="3745937" cy="646331"/>
          </a:xfrm>
          <a:prstGeom prst="rect">
            <a:avLst/>
          </a:prstGeom>
          <a:noFill/>
        </p:spPr>
        <p:txBody>
          <a:bodyPr wrap="square">
            <a:spAutoFit/>
          </a:bodyPr>
          <a:lstStyle/>
          <a:p>
            <a:pPr algn="ctr"/>
            <a:r>
              <a:rPr lang="en-US" dirty="0"/>
              <a:t>Error on the specular point location:</a:t>
            </a:r>
          </a:p>
          <a:p>
            <a:pPr algn="ctr"/>
            <a:r>
              <a:rPr lang="en-US" dirty="0">
                <a:sym typeface="Symbol" panose="05050102010706020507" pitchFamily="18" charset="2"/>
              </a:rPr>
              <a:t> </a:t>
            </a:r>
            <a:r>
              <a:rPr lang="en-US" b="1" dirty="0"/>
              <a:t>A few m</a:t>
            </a:r>
          </a:p>
        </p:txBody>
      </p:sp>
      <p:cxnSp>
        <p:nvCxnSpPr>
          <p:cNvPr id="17" name="Straight Arrow Connector 16">
            <a:extLst>
              <a:ext uri="{FF2B5EF4-FFF2-40B4-BE49-F238E27FC236}">
                <a16:creationId xmlns:a16="http://schemas.microsoft.com/office/drawing/2014/main" id="{82F3603C-1387-93FB-3D1D-F14D7659DCCC}"/>
              </a:ext>
            </a:extLst>
          </p:cNvPr>
          <p:cNvCxnSpPr>
            <a:cxnSpLocks/>
          </p:cNvCxnSpPr>
          <p:nvPr/>
        </p:nvCxnSpPr>
        <p:spPr>
          <a:xfrm flipV="1">
            <a:off x="7560479" y="3790765"/>
            <a:ext cx="603682" cy="5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AF682F1-0FC5-6357-4FA0-164708F72588}"/>
              </a:ext>
            </a:extLst>
          </p:cNvPr>
          <p:cNvSpPr txBox="1"/>
          <p:nvPr/>
        </p:nvSpPr>
        <p:spPr>
          <a:xfrm>
            <a:off x="7521426" y="1715124"/>
            <a:ext cx="4656269" cy="707886"/>
          </a:xfrm>
          <a:prstGeom prst="rect">
            <a:avLst/>
          </a:prstGeom>
          <a:noFill/>
        </p:spPr>
        <p:txBody>
          <a:bodyPr wrap="square">
            <a:spAutoFit/>
          </a:bodyPr>
          <a:lstStyle/>
          <a:p>
            <a:pPr algn="ctr"/>
            <a:r>
              <a:rPr lang="en-US" sz="2000" dirty="0"/>
              <a:t>2) We feed them inside our solver and try to get back the corresponding trajectory</a:t>
            </a:r>
            <a:endParaRPr lang="en-BE" sz="2000" dirty="0"/>
          </a:p>
        </p:txBody>
      </p:sp>
      <p:cxnSp>
        <p:nvCxnSpPr>
          <p:cNvPr id="29" name="Straight Arrow Connector 28">
            <a:extLst>
              <a:ext uri="{FF2B5EF4-FFF2-40B4-BE49-F238E27FC236}">
                <a16:creationId xmlns:a16="http://schemas.microsoft.com/office/drawing/2014/main" id="{5981DA75-1994-35B7-3A5F-CCE9D20A40E9}"/>
              </a:ext>
            </a:extLst>
          </p:cNvPr>
          <p:cNvCxnSpPr>
            <a:cxnSpLocks/>
          </p:cNvCxnSpPr>
          <p:nvPr/>
        </p:nvCxnSpPr>
        <p:spPr>
          <a:xfrm flipV="1">
            <a:off x="7544763" y="4885804"/>
            <a:ext cx="603682" cy="5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E4E7793-EAC3-7C40-A199-3057C28B7526}"/>
              </a:ext>
            </a:extLst>
          </p:cNvPr>
          <p:cNvCxnSpPr>
            <a:cxnSpLocks/>
          </p:cNvCxnSpPr>
          <p:nvPr/>
        </p:nvCxnSpPr>
        <p:spPr>
          <a:xfrm flipV="1">
            <a:off x="7533436" y="6050259"/>
            <a:ext cx="603682" cy="5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57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79A4FE-9C59-4CAA-8FD2-7CEE2D7464AF}"/>
              </a:ext>
            </a:extLst>
          </p:cNvPr>
          <p:cNvPicPr>
            <a:picLocks noChangeAspect="1"/>
          </p:cNvPicPr>
          <p:nvPr/>
        </p:nvPicPr>
        <p:blipFill>
          <a:blip r:embed="rId4"/>
          <a:stretch>
            <a:fillRect/>
          </a:stretch>
        </p:blipFill>
        <p:spPr>
          <a:xfrm>
            <a:off x="132425" y="3431982"/>
            <a:ext cx="4030462" cy="3169771"/>
          </a:xfrm>
          <a:prstGeom prst="rect">
            <a:avLst/>
          </a:prstGeom>
        </p:spPr>
      </p:pic>
      <p:sp>
        <p:nvSpPr>
          <p:cNvPr id="2" name="Title 1">
            <a:extLst>
              <a:ext uri="{FF2B5EF4-FFF2-40B4-BE49-F238E27FC236}">
                <a16:creationId xmlns:a16="http://schemas.microsoft.com/office/drawing/2014/main" id="{D4A17398-D135-413C-8A31-F22D4EBAA3E9}"/>
              </a:ext>
            </a:extLst>
          </p:cNvPr>
          <p:cNvSpPr>
            <a:spLocks noGrp="1"/>
          </p:cNvSpPr>
          <p:nvPr>
            <p:ph type="title"/>
          </p:nvPr>
        </p:nvSpPr>
        <p:spPr>
          <a:xfrm>
            <a:off x="266330" y="0"/>
            <a:ext cx="12082509" cy="1325563"/>
          </a:xfrm>
        </p:spPr>
        <p:txBody>
          <a:bodyPr/>
          <a:lstStyle/>
          <a:p>
            <a:r>
              <a:rPr lang="en-US" dirty="0"/>
              <a:t>Uncertainty quantification – Monte-Carlo sampling</a:t>
            </a:r>
            <a:endParaRPr lang="en-BE" dirty="0"/>
          </a:p>
        </p:txBody>
      </p:sp>
      <p:sp>
        <p:nvSpPr>
          <p:cNvPr id="3" name="Slide Number Placeholder 2">
            <a:extLst>
              <a:ext uri="{FF2B5EF4-FFF2-40B4-BE49-F238E27FC236}">
                <a16:creationId xmlns:a16="http://schemas.microsoft.com/office/drawing/2014/main" id="{7CC33D1D-E1C9-49CA-9C5F-EE8B56E4AB0B}"/>
              </a:ext>
            </a:extLst>
          </p:cNvPr>
          <p:cNvSpPr>
            <a:spLocks noGrp="1"/>
          </p:cNvSpPr>
          <p:nvPr>
            <p:ph type="sldNum" sz="quarter" idx="12"/>
          </p:nvPr>
        </p:nvSpPr>
        <p:spPr>
          <a:xfrm>
            <a:off x="8672744" y="6489515"/>
            <a:ext cx="2743200" cy="365125"/>
          </a:xfrm>
        </p:spPr>
        <p:txBody>
          <a:bodyPr/>
          <a:lstStyle/>
          <a:p>
            <a:fld id="{E4F664F7-0DD1-48E0-8BB3-CE2C7B5F217D}" type="slidenum">
              <a:rPr lang="en-BE" smtClean="0"/>
              <a:t>5</a:t>
            </a:fld>
            <a:endParaRPr lang="en-BE"/>
          </a:p>
        </p:txBody>
      </p:sp>
      <p:pic>
        <p:nvPicPr>
          <p:cNvPr id="5" name="Picture 4" descr="Graphical user interface, chart, scatter chart&#10;&#10;Description automatically generated">
            <a:extLst>
              <a:ext uri="{FF2B5EF4-FFF2-40B4-BE49-F238E27FC236}">
                <a16:creationId xmlns:a16="http://schemas.microsoft.com/office/drawing/2014/main" id="{13C50F16-73BC-4D57-88A9-A9CE8F22D0D9}"/>
              </a:ext>
            </a:extLst>
          </p:cNvPr>
          <p:cNvPicPr>
            <a:picLocks noChangeAspect="1"/>
          </p:cNvPicPr>
          <p:nvPr/>
        </p:nvPicPr>
        <p:blipFill rotWithShape="1">
          <a:blip r:embed="rId5">
            <a:extLst>
              <a:ext uri="{28A0092B-C50C-407E-A947-70E740481C1C}">
                <a14:useLocalDpi xmlns:a14="http://schemas.microsoft.com/office/drawing/2010/main" val="0"/>
              </a:ext>
            </a:extLst>
          </a:blip>
          <a:srcRect t="7186" r="8359"/>
          <a:stretch/>
        </p:blipFill>
        <p:spPr>
          <a:xfrm>
            <a:off x="3720223" y="2154058"/>
            <a:ext cx="8480823" cy="4428915"/>
          </a:xfrm>
          <a:prstGeom prst="rect">
            <a:avLst/>
          </a:prstGeom>
        </p:spPr>
      </p:pic>
      <p:sp>
        <p:nvSpPr>
          <p:cNvPr id="7" name="TextBox 6">
            <a:extLst>
              <a:ext uri="{FF2B5EF4-FFF2-40B4-BE49-F238E27FC236}">
                <a16:creationId xmlns:a16="http://schemas.microsoft.com/office/drawing/2014/main" id="{CA2E149D-3086-4938-918B-3957DCE04AA3}"/>
              </a:ext>
            </a:extLst>
          </p:cNvPr>
          <p:cNvSpPr txBox="1"/>
          <p:nvPr/>
        </p:nvSpPr>
        <p:spPr>
          <a:xfrm>
            <a:off x="529063" y="1629018"/>
            <a:ext cx="2904304" cy="1631216"/>
          </a:xfrm>
          <a:prstGeom prst="rect">
            <a:avLst/>
          </a:prstGeom>
          <a:noFill/>
        </p:spPr>
        <p:txBody>
          <a:bodyPr wrap="square" rtlCol="0">
            <a:spAutoFit/>
          </a:bodyPr>
          <a:lstStyle/>
          <a:p>
            <a:pPr algn="ctr"/>
            <a:r>
              <a:rPr lang="en-US" sz="2000" dirty="0"/>
              <a:t>Reference frame centered on the BRAMS transmitter</a:t>
            </a:r>
          </a:p>
          <a:p>
            <a:pPr marL="285750" indent="-285750" algn="ctr">
              <a:buFont typeface="Arial" panose="020B0604020202020204" pitchFamily="34" charset="0"/>
              <a:buChar char="•"/>
            </a:pPr>
            <a:r>
              <a:rPr lang="en-US" sz="2000" dirty="0"/>
              <a:t>X pointing East</a:t>
            </a:r>
          </a:p>
          <a:p>
            <a:pPr marL="285750" indent="-285750" algn="ctr">
              <a:buFont typeface="Arial" panose="020B0604020202020204" pitchFamily="34" charset="0"/>
              <a:buChar char="•"/>
            </a:pPr>
            <a:r>
              <a:rPr lang="en-US" sz="2000" dirty="0"/>
              <a:t>Y pointing North</a:t>
            </a:r>
          </a:p>
          <a:p>
            <a:pPr marL="285750" indent="-285750" algn="ctr">
              <a:buFont typeface="Arial" panose="020B0604020202020204" pitchFamily="34" charset="0"/>
              <a:buChar char="•"/>
            </a:pPr>
            <a:r>
              <a:rPr lang="en-US" sz="2000" dirty="0"/>
              <a:t>Z pointing upwards</a:t>
            </a:r>
            <a:endParaRPr lang="en-BE" sz="2000" dirty="0"/>
          </a:p>
        </p:txBody>
      </p:sp>
      <p:pic>
        <p:nvPicPr>
          <p:cNvPr id="8" name="Picture 7" descr="Graphical user interface, chart&#10;&#10;Description automatically generated">
            <a:extLst>
              <a:ext uri="{FF2B5EF4-FFF2-40B4-BE49-F238E27FC236}">
                <a16:creationId xmlns:a16="http://schemas.microsoft.com/office/drawing/2014/main" id="{CD7058D8-C57E-4FBF-B9DD-5B1E36909292}"/>
              </a:ext>
            </a:extLst>
          </p:cNvPr>
          <p:cNvPicPr>
            <a:picLocks noChangeAspect="1"/>
          </p:cNvPicPr>
          <p:nvPr/>
        </p:nvPicPr>
        <p:blipFill rotWithShape="1">
          <a:blip r:embed="rId6">
            <a:extLst>
              <a:ext uri="{28A0092B-C50C-407E-A947-70E740481C1C}">
                <a14:useLocalDpi xmlns:a14="http://schemas.microsoft.com/office/drawing/2010/main" val="0"/>
              </a:ext>
            </a:extLst>
          </a:blip>
          <a:srcRect t="7486" r="8066"/>
          <a:stretch/>
        </p:blipFill>
        <p:spPr>
          <a:xfrm>
            <a:off x="3750737" y="2172838"/>
            <a:ext cx="8463174" cy="4391353"/>
          </a:xfrm>
          <a:prstGeom prst="rect">
            <a:avLst/>
          </a:prstGeom>
        </p:spPr>
      </p:pic>
      <p:pic>
        <p:nvPicPr>
          <p:cNvPr id="12" name="Picture 11">
            <a:extLst>
              <a:ext uri="{FF2B5EF4-FFF2-40B4-BE49-F238E27FC236}">
                <a16:creationId xmlns:a16="http://schemas.microsoft.com/office/drawing/2014/main" id="{4CCA7845-82D1-BB38-0970-F589FAB24A89}"/>
              </a:ext>
            </a:extLst>
          </p:cNvPr>
          <p:cNvPicPr>
            <a:picLocks noChangeAspect="1"/>
          </p:cNvPicPr>
          <p:nvPr/>
        </p:nvPicPr>
        <p:blipFill>
          <a:blip r:embed="rId7"/>
          <a:stretch>
            <a:fillRect/>
          </a:stretch>
        </p:blipFill>
        <p:spPr>
          <a:xfrm>
            <a:off x="7670291" y="1111202"/>
            <a:ext cx="3869665" cy="1078630"/>
          </a:xfrm>
          <a:prstGeom prst="rect">
            <a:avLst/>
          </a:prstGeom>
        </p:spPr>
      </p:pic>
      <p:sp>
        <p:nvSpPr>
          <p:cNvPr id="10" name="TextBox 9">
            <a:extLst>
              <a:ext uri="{FF2B5EF4-FFF2-40B4-BE49-F238E27FC236}">
                <a16:creationId xmlns:a16="http://schemas.microsoft.com/office/drawing/2014/main" id="{40C77F77-CAD9-30DA-D950-729BE899613B}"/>
              </a:ext>
            </a:extLst>
          </p:cNvPr>
          <p:cNvSpPr txBox="1"/>
          <p:nvPr/>
        </p:nvSpPr>
        <p:spPr>
          <a:xfrm>
            <a:off x="6149267" y="1431703"/>
            <a:ext cx="1704512" cy="461665"/>
          </a:xfrm>
          <a:prstGeom prst="rect">
            <a:avLst/>
          </a:prstGeom>
          <a:noFill/>
        </p:spPr>
        <p:txBody>
          <a:bodyPr wrap="square" rtlCol="0">
            <a:spAutoFit/>
          </a:bodyPr>
          <a:lstStyle/>
          <a:p>
            <a:r>
              <a:rPr lang="en-US" sz="2400" dirty="0"/>
              <a:t>Method 1 -</a:t>
            </a:r>
            <a:endParaRPr lang="en-BE" sz="2400" dirty="0"/>
          </a:p>
        </p:txBody>
      </p:sp>
      <p:sp>
        <p:nvSpPr>
          <p:cNvPr id="15" name="TextBox 14">
            <a:extLst>
              <a:ext uri="{FF2B5EF4-FFF2-40B4-BE49-F238E27FC236}">
                <a16:creationId xmlns:a16="http://schemas.microsoft.com/office/drawing/2014/main" id="{EF780549-59BC-F424-E7EB-AB1E295329EE}"/>
              </a:ext>
            </a:extLst>
          </p:cNvPr>
          <p:cNvSpPr txBox="1"/>
          <p:nvPr/>
        </p:nvSpPr>
        <p:spPr>
          <a:xfrm>
            <a:off x="3979089" y="1400429"/>
            <a:ext cx="1704512" cy="461665"/>
          </a:xfrm>
          <a:prstGeom prst="rect">
            <a:avLst/>
          </a:prstGeom>
          <a:noFill/>
        </p:spPr>
        <p:txBody>
          <a:bodyPr wrap="square" rtlCol="0">
            <a:spAutoFit/>
          </a:bodyPr>
          <a:lstStyle/>
          <a:p>
            <a:r>
              <a:rPr lang="en-US" sz="2400" dirty="0"/>
              <a:t>Method 2 -</a:t>
            </a:r>
            <a:endParaRPr lang="en-BE" sz="2400" dirty="0"/>
          </a:p>
        </p:txBody>
      </p:sp>
      <p:pic>
        <p:nvPicPr>
          <p:cNvPr id="16" name="Picture 15">
            <a:extLst>
              <a:ext uri="{FF2B5EF4-FFF2-40B4-BE49-F238E27FC236}">
                <a16:creationId xmlns:a16="http://schemas.microsoft.com/office/drawing/2014/main" id="{EFF51559-6CB4-C512-E6DC-0E544A004CD0}"/>
              </a:ext>
            </a:extLst>
          </p:cNvPr>
          <p:cNvPicPr>
            <a:picLocks noChangeAspect="1"/>
          </p:cNvPicPr>
          <p:nvPr/>
        </p:nvPicPr>
        <p:blipFill>
          <a:blip r:embed="rId8"/>
          <a:stretch>
            <a:fillRect/>
          </a:stretch>
        </p:blipFill>
        <p:spPr>
          <a:xfrm>
            <a:off x="5427678" y="1232347"/>
            <a:ext cx="6686026" cy="806177"/>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0244B42-016D-5570-A688-83483F909266}"/>
                  </a:ext>
                </a:extLst>
              </p:cNvPr>
              <p:cNvSpPr txBox="1"/>
              <p:nvPr/>
            </p:nvSpPr>
            <p:spPr>
              <a:xfrm>
                <a:off x="6977053" y="6449736"/>
                <a:ext cx="3067291" cy="369332"/>
              </a:xfrm>
              <a:prstGeom prst="rect">
                <a:avLst/>
              </a:prstGeom>
              <a:noFill/>
            </p:spPr>
            <p:txBody>
              <a:bodyPr wrap="square" rtlCol="0">
                <a:spAutoFit/>
              </a:bodyPr>
              <a:lstStyle/>
              <a:p>
                <a:r>
                  <a:rPr lang="en-US" b="1" dirty="0"/>
                  <a:t>Uncertainty on </a:t>
                </a:r>
                <a14:m>
                  <m:oMath xmlns:m="http://schemas.openxmlformats.org/officeDocument/2006/math">
                    <m:r>
                      <a:rPr lang="en-US" b="1" i="1" smtClean="0">
                        <a:latin typeface="Cambria Math" panose="02040503050406030204" pitchFamily="18" charset="0"/>
                        <a:ea typeface="Cambria Math" panose="02040503050406030204" pitchFamily="18" charset="0"/>
                      </a:rPr>
                      <m:t>𝜺</m:t>
                    </m:r>
                    <m:r>
                      <a:rPr lang="en-US" b="1" i="1" smtClean="0">
                        <a:latin typeface="Cambria Math" panose="02040503050406030204" pitchFamily="18" charset="0"/>
                        <a:ea typeface="Cambria Math" panose="02040503050406030204" pitchFamily="18" charset="0"/>
                      </a:rPr>
                      <m:t> </m:t>
                    </m:r>
                  </m:oMath>
                </a14:m>
                <a:r>
                  <a:rPr lang="en-US" b="1" dirty="0"/>
                  <a:t>and </a:t>
                </a:r>
                <a14:m>
                  <m:oMath xmlns:m="http://schemas.openxmlformats.org/officeDocument/2006/math">
                    <m:r>
                      <a:rPr lang="en-US" b="1" i="1" smtClean="0">
                        <a:latin typeface="Cambria Math" panose="02040503050406030204" pitchFamily="18" charset="0"/>
                        <a:ea typeface="Cambria Math" panose="02040503050406030204" pitchFamily="18" charset="0"/>
                      </a:rPr>
                      <m:t>𝜽</m:t>
                    </m:r>
                  </m:oMath>
                </a14:m>
                <a:r>
                  <a:rPr lang="en-US" b="1" dirty="0"/>
                  <a:t> = 1° </a:t>
                </a:r>
                <a:endParaRPr lang="en-BE" b="1" dirty="0"/>
              </a:p>
            </p:txBody>
          </p:sp>
        </mc:Choice>
        <mc:Fallback xmlns="">
          <p:sp>
            <p:nvSpPr>
              <p:cNvPr id="13" name="TextBox 12">
                <a:extLst>
                  <a:ext uri="{FF2B5EF4-FFF2-40B4-BE49-F238E27FC236}">
                    <a16:creationId xmlns:a16="http://schemas.microsoft.com/office/drawing/2014/main" id="{70244B42-016D-5570-A688-83483F909266}"/>
                  </a:ext>
                </a:extLst>
              </p:cNvPr>
              <p:cNvSpPr txBox="1">
                <a:spLocks noRot="1" noChangeAspect="1" noMove="1" noResize="1" noEditPoints="1" noAdjustHandles="1" noChangeArrowheads="1" noChangeShapeType="1" noTextEdit="1"/>
              </p:cNvSpPr>
              <p:nvPr/>
            </p:nvSpPr>
            <p:spPr>
              <a:xfrm>
                <a:off x="6977053" y="6449736"/>
                <a:ext cx="3067291" cy="369332"/>
              </a:xfrm>
              <a:prstGeom prst="rect">
                <a:avLst/>
              </a:prstGeom>
              <a:blipFill>
                <a:blip r:embed="rId9"/>
                <a:stretch>
                  <a:fillRect l="-1789" t="-8197" b="-24590"/>
                </a:stretch>
              </a:blipFill>
            </p:spPr>
            <p:txBody>
              <a:bodyPr/>
              <a:lstStyle/>
              <a:p>
                <a:r>
                  <a:rPr lang="en-BE">
                    <a:noFill/>
                  </a:rPr>
                  <a:t> </a:t>
                </a:r>
              </a:p>
            </p:txBody>
          </p:sp>
        </mc:Fallback>
      </mc:AlternateContent>
      <p:sp>
        <p:nvSpPr>
          <p:cNvPr id="4" name="TextBox 3">
            <a:extLst>
              <a:ext uri="{FF2B5EF4-FFF2-40B4-BE49-F238E27FC236}">
                <a16:creationId xmlns:a16="http://schemas.microsoft.com/office/drawing/2014/main" id="{C79C642B-C0B9-6587-C71A-6C438089F3DB}"/>
              </a:ext>
            </a:extLst>
          </p:cNvPr>
          <p:cNvSpPr txBox="1"/>
          <p:nvPr/>
        </p:nvSpPr>
        <p:spPr>
          <a:xfrm>
            <a:off x="909698" y="895263"/>
            <a:ext cx="10641028" cy="369332"/>
          </a:xfrm>
          <a:prstGeom prst="rect">
            <a:avLst/>
          </a:prstGeom>
          <a:noFill/>
        </p:spPr>
        <p:txBody>
          <a:bodyPr wrap="square" rtlCol="0">
            <a:spAutoFit/>
          </a:bodyPr>
          <a:lstStyle/>
          <a:p>
            <a:r>
              <a:rPr lang="en-US" b="1" dirty="0"/>
              <a:t>We quantify the uncertainty of the output trajectory with respect to the uncertainty of the input time delays </a:t>
            </a:r>
            <a:endParaRPr lang="en-BE" b="1" dirty="0"/>
          </a:p>
        </p:txBody>
      </p:sp>
      <p:sp>
        <p:nvSpPr>
          <p:cNvPr id="9" name="TextBox 8">
            <a:extLst>
              <a:ext uri="{FF2B5EF4-FFF2-40B4-BE49-F238E27FC236}">
                <a16:creationId xmlns:a16="http://schemas.microsoft.com/office/drawing/2014/main" id="{523EFDA5-31D2-AA80-A64B-1082715A4BA9}"/>
              </a:ext>
            </a:extLst>
          </p:cNvPr>
          <p:cNvSpPr txBox="1"/>
          <p:nvPr/>
        </p:nvSpPr>
        <p:spPr>
          <a:xfrm>
            <a:off x="2539013" y="3270871"/>
            <a:ext cx="7856738" cy="1200329"/>
          </a:xfrm>
          <a:prstGeom prst="rect">
            <a:avLst/>
          </a:prstGeom>
          <a:solidFill>
            <a:schemeClr val="bg1"/>
          </a:solidFill>
          <a:ln>
            <a:solidFill>
              <a:schemeClr val="tx1"/>
            </a:solidFill>
          </a:ln>
        </p:spPr>
        <p:txBody>
          <a:bodyPr wrap="square" rtlCol="0">
            <a:spAutoFit/>
          </a:bodyPr>
          <a:lstStyle/>
          <a:p>
            <a:pPr algn="ctr"/>
            <a:r>
              <a:rPr lang="en-US" sz="2400" b="1" dirty="0"/>
              <a:t>- The trajectory reconstruction without the interferometer (method 1) is an ill-conditioned problem</a:t>
            </a:r>
          </a:p>
          <a:p>
            <a:pPr algn="ctr"/>
            <a:r>
              <a:rPr lang="en-US" sz="2400" b="1" dirty="0"/>
              <a:t>- The interferometer alleviates this ill-conditioning</a:t>
            </a:r>
            <a:endParaRPr lang="en-BE" sz="2400" b="1" dirty="0"/>
          </a:p>
        </p:txBody>
      </p:sp>
    </p:spTree>
    <p:custDataLst>
      <p:tags r:id="rId1"/>
    </p:custDataLst>
    <p:extLst>
      <p:ext uri="{BB962C8B-B14F-4D97-AF65-F5344CB8AC3E}">
        <p14:creationId xmlns:p14="http://schemas.microsoft.com/office/powerpoint/2010/main" val="355460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5"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CC72-AA71-48EA-A269-2682D167D1F6}"/>
              </a:ext>
            </a:extLst>
          </p:cNvPr>
          <p:cNvSpPr>
            <a:spLocks noGrp="1"/>
          </p:cNvSpPr>
          <p:nvPr>
            <p:ph type="title"/>
          </p:nvPr>
        </p:nvSpPr>
        <p:spPr>
          <a:xfrm>
            <a:off x="838200" y="66975"/>
            <a:ext cx="10515600" cy="1325563"/>
          </a:xfrm>
        </p:spPr>
        <p:txBody>
          <a:bodyPr/>
          <a:lstStyle/>
          <a:p>
            <a:r>
              <a:rPr lang="en-US" dirty="0"/>
              <a:t>Signal acquisition</a:t>
            </a:r>
            <a:endParaRPr lang="en-BE" dirty="0"/>
          </a:p>
        </p:txBody>
      </p:sp>
      <p:sp>
        <p:nvSpPr>
          <p:cNvPr id="3" name="Content Placeholder 2">
            <a:extLst>
              <a:ext uri="{FF2B5EF4-FFF2-40B4-BE49-F238E27FC236}">
                <a16:creationId xmlns:a16="http://schemas.microsoft.com/office/drawing/2014/main" id="{0964318F-0E23-4B7D-88D1-CD94A57DCC77}"/>
              </a:ext>
            </a:extLst>
          </p:cNvPr>
          <p:cNvSpPr>
            <a:spLocks noGrp="1"/>
          </p:cNvSpPr>
          <p:nvPr>
            <p:ph idx="1"/>
          </p:nvPr>
        </p:nvSpPr>
        <p:spPr>
          <a:xfrm>
            <a:off x="838200" y="1505083"/>
            <a:ext cx="10721829" cy="914373"/>
          </a:xfrm>
        </p:spPr>
        <p:txBody>
          <a:bodyPr/>
          <a:lstStyle/>
          <a:p>
            <a:r>
              <a:rPr lang="en-US" sz="2400" dirty="0"/>
              <a:t>The signal is acquired at every receiver at a sampling frequency of 5512 or 6048 Hz</a:t>
            </a:r>
            <a:endParaRPr lang="en-US" dirty="0"/>
          </a:p>
          <a:p>
            <a:endParaRPr lang="en-BE" dirty="0"/>
          </a:p>
        </p:txBody>
      </p:sp>
      <p:sp>
        <p:nvSpPr>
          <p:cNvPr id="4" name="Slide Number Placeholder 3">
            <a:extLst>
              <a:ext uri="{FF2B5EF4-FFF2-40B4-BE49-F238E27FC236}">
                <a16:creationId xmlns:a16="http://schemas.microsoft.com/office/drawing/2014/main" id="{172BB9AC-DCA9-4BD5-9021-BD5ED5A0DF1C}"/>
              </a:ext>
            </a:extLst>
          </p:cNvPr>
          <p:cNvSpPr>
            <a:spLocks noGrp="1"/>
          </p:cNvSpPr>
          <p:nvPr>
            <p:ph type="sldNum" sz="quarter" idx="12"/>
          </p:nvPr>
        </p:nvSpPr>
        <p:spPr/>
        <p:txBody>
          <a:bodyPr/>
          <a:lstStyle/>
          <a:p>
            <a:fld id="{7B3A460A-B749-420A-B3CB-88773B09062C}" type="slidenum">
              <a:rPr lang="en-BE" smtClean="0"/>
              <a:t>6</a:t>
            </a:fld>
            <a:endParaRPr lang="en-BE"/>
          </a:p>
        </p:txBody>
      </p:sp>
      <p:pic>
        <p:nvPicPr>
          <p:cNvPr id="6" name="Picture 5">
            <a:extLst>
              <a:ext uri="{FF2B5EF4-FFF2-40B4-BE49-F238E27FC236}">
                <a16:creationId xmlns:a16="http://schemas.microsoft.com/office/drawing/2014/main" id="{2E47507C-BD3D-46E8-A4CA-1134B864652E}"/>
              </a:ext>
            </a:extLst>
          </p:cNvPr>
          <p:cNvPicPr>
            <a:picLocks noChangeAspect="1"/>
          </p:cNvPicPr>
          <p:nvPr/>
        </p:nvPicPr>
        <p:blipFill>
          <a:blip r:embed="rId2"/>
          <a:stretch>
            <a:fillRect/>
          </a:stretch>
        </p:blipFill>
        <p:spPr>
          <a:xfrm>
            <a:off x="0" y="3147730"/>
            <a:ext cx="5977166" cy="3053552"/>
          </a:xfrm>
          <a:prstGeom prst="rect">
            <a:avLst/>
          </a:prstGeom>
        </p:spPr>
      </p:pic>
      <p:pic>
        <p:nvPicPr>
          <p:cNvPr id="8" name="Picture 7">
            <a:extLst>
              <a:ext uri="{FF2B5EF4-FFF2-40B4-BE49-F238E27FC236}">
                <a16:creationId xmlns:a16="http://schemas.microsoft.com/office/drawing/2014/main" id="{17D44389-9ED0-475D-8D20-FE71E23ECFBA}"/>
              </a:ext>
            </a:extLst>
          </p:cNvPr>
          <p:cNvPicPr>
            <a:picLocks noChangeAspect="1"/>
          </p:cNvPicPr>
          <p:nvPr/>
        </p:nvPicPr>
        <p:blipFill>
          <a:blip r:embed="rId3"/>
          <a:stretch>
            <a:fillRect/>
          </a:stretch>
        </p:blipFill>
        <p:spPr>
          <a:xfrm>
            <a:off x="5969540" y="3147730"/>
            <a:ext cx="6096000" cy="3053552"/>
          </a:xfrm>
          <a:prstGeom prst="rect">
            <a:avLst/>
          </a:prstGeom>
        </p:spPr>
      </p:pic>
      <p:sp>
        <p:nvSpPr>
          <p:cNvPr id="11" name="Rectangle 10">
            <a:extLst>
              <a:ext uri="{FF2B5EF4-FFF2-40B4-BE49-F238E27FC236}">
                <a16:creationId xmlns:a16="http://schemas.microsoft.com/office/drawing/2014/main" id="{C3642559-FE65-46E3-8DE8-FBFC28AFBD5D}"/>
              </a:ext>
            </a:extLst>
          </p:cNvPr>
          <p:cNvSpPr/>
          <p:nvPr/>
        </p:nvSpPr>
        <p:spPr>
          <a:xfrm>
            <a:off x="1846555" y="3211919"/>
            <a:ext cx="284086" cy="268105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Rectangle 11">
            <a:extLst>
              <a:ext uri="{FF2B5EF4-FFF2-40B4-BE49-F238E27FC236}">
                <a16:creationId xmlns:a16="http://schemas.microsoft.com/office/drawing/2014/main" id="{471E8ABF-B73C-4B0F-80CE-E804CAE23E62}"/>
              </a:ext>
            </a:extLst>
          </p:cNvPr>
          <p:cNvSpPr/>
          <p:nvPr/>
        </p:nvSpPr>
        <p:spPr>
          <a:xfrm>
            <a:off x="7754572" y="3333977"/>
            <a:ext cx="284086" cy="141377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extBox 4">
            <a:extLst>
              <a:ext uri="{FF2B5EF4-FFF2-40B4-BE49-F238E27FC236}">
                <a16:creationId xmlns:a16="http://schemas.microsoft.com/office/drawing/2014/main" id="{62CB7B32-CC09-4A83-9790-EF24E3702D2C}"/>
              </a:ext>
            </a:extLst>
          </p:cNvPr>
          <p:cNvSpPr txBox="1"/>
          <p:nvPr/>
        </p:nvSpPr>
        <p:spPr>
          <a:xfrm>
            <a:off x="2130641" y="2483603"/>
            <a:ext cx="2237173" cy="400110"/>
          </a:xfrm>
          <a:prstGeom prst="rect">
            <a:avLst/>
          </a:prstGeom>
          <a:noFill/>
        </p:spPr>
        <p:txBody>
          <a:bodyPr wrap="square" rtlCol="0">
            <a:spAutoFit/>
          </a:bodyPr>
          <a:lstStyle/>
          <a:p>
            <a:r>
              <a:rPr lang="en-US" sz="2000" b="1" dirty="0"/>
              <a:t>Amplitude vs. time</a:t>
            </a:r>
            <a:endParaRPr lang="en-BE" sz="2000" b="1" dirty="0"/>
          </a:p>
        </p:txBody>
      </p:sp>
      <p:sp>
        <p:nvSpPr>
          <p:cNvPr id="13" name="TextBox 12">
            <a:extLst>
              <a:ext uri="{FF2B5EF4-FFF2-40B4-BE49-F238E27FC236}">
                <a16:creationId xmlns:a16="http://schemas.microsoft.com/office/drawing/2014/main" id="{9D42FD6D-D831-41CC-935B-34DB904AA0EA}"/>
              </a:ext>
            </a:extLst>
          </p:cNvPr>
          <p:cNvSpPr txBox="1"/>
          <p:nvPr/>
        </p:nvSpPr>
        <p:spPr>
          <a:xfrm>
            <a:off x="6995613" y="2432440"/>
            <a:ext cx="4500969" cy="400110"/>
          </a:xfrm>
          <a:prstGeom prst="rect">
            <a:avLst/>
          </a:prstGeom>
          <a:noFill/>
        </p:spPr>
        <p:txBody>
          <a:bodyPr wrap="square" rtlCol="0">
            <a:spAutoFit/>
          </a:bodyPr>
          <a:lstStyle/>
          <a:p>
            <a:r>
              <a:rPr lang="en-US" sz="2000" b="1" dirty="0"/>
              <a:t>Frequency vs. time (power color-coded</a:t>
            </a:r>
            <a:r>
              <a:rPr lang="en-US" b="1" dirty="0"/>
              <a:t>)</a:t>
            </a:r>
            <a:endParaRPr lang="en-BE" b="1" dirty="0"/>
          </a:p>
        </p:txBody>
      </p:sp>
      <p:cxnSp>
        <p:nvCxnSpPr>
          <p:cNvPr id="10" name="Straight Arrow Connector 9">
            <a:extLst>
              <a:ext uri="{FF2B5EF4-FFF2-40B4-BE49-F238E27FC236}">
                <a16:creationId xmlns:a16="http://schemas.microsoft.com/office/drawing/2014/main" id="{200541EE-7173-576A-1D81-DDB9D0198D6C}"/>
              </a:ext>
            </a:extLst>
          </p:cNvPr>
          <p:cNvCxnSpPr>
            <a:cxnSpLocks/>
          </p:cNvCxnSpPr>
          <p:nvPr/>
        </p:nvCxnSpPr>
        <p:spPr>
          <a:xfrm>
            <a:off x="6214836" y="3147730"/>
            <a:ext cx="629847" cy="13177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50D0350-1EB4-33BF-4260-1CCE313CC0DC}"/>
              </a:ext>
            </a:extLst>
          </p:cNvPr>
          <p:cNvSpPr txBox="1"/>
          <p:nvPr/>
        </p:nvSpPr>
        <p:spPr>
          <a:xfrm>
            <a:off x="5581094" y="2747620"/>
            <a:ext cx="1473703" cy="369332"/>
          </a:xfrm>
          <a:prstGeom prst="rect">
            <a:avLst/>
          </a:prstGeom>
          <a:noFill/>
        </p:spPr>
        <p:txBody>
          <a:bodyPr wrap="square" rtlCol="0">
            <a:spAutoFit/>
          </a:bodyPr>
          <a:lstStyle/>
          <a:p>
            <a:r>
              <a:rPr lang="en-US" dirty="0">
                <a:solidFill>
                  <a:srgbClr val="FF0000"/>
                </a:solidFill>
              </a:rPr>
              <a:t>Direct signal</a:t>
            </a:r>
            <a:endParaRPr lang="en-BE" dirty="0">
              <a:solidFill>
                <a:srgbClr val="FF0000"/>
              </a:solidFill>
            </a:endParaRPr>
          </a:p>
        </p:txBody>
      </p:sp>
    </p:spTree>
    <p:extLst>
      <p:ext uri="{BB962C8B-B14F-4D97-AF65-F5344CB8AC3E}">
        <p14:creationId xmlns:p14="http://schemas.microsoft.com/office/powerpoint/2010/main" val="16840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9425B1-43A1-9743-2A27-8E8C12D2266A}"/>
              </a:ext>
            </a:extLst>
          </p:cNvPr>
          <p:cNvPicPr>
            <a:picLocks noChangeAspect="1"/>
          </p:cNvPicPr>
          <p:nvPr/>
        </p:nvPicPr>
        <p:blipFill rotWithShape="1">
          <a:blip r:embed="rId3"/>
          <a:srcRect t="4144"/>
          <a:stretch/>
        </p:blipFill>
        <p:spPr>
          <a:xfrm>
            <a:off x="5537817" y="2031154"/>
            <a:ext cx="6654183" cy="3232067"/>
          </a:xfrm>
          <a:prstGeom prst="rect">
            <a:avLst/>
          </a:prstGeom>
        </p:spPr>
      </p:pic>
      <p:sp>
        <p:nvSpPr>
          <p:cNvPr id="2" name="Title 1">
            <a:extLst>
              <a:ext uri="{FF2B5EF4-FFF2-40B4-BE49-F238E27FC236}">
                <a16:creationId xmlns:a16="http://schemas.microsoft.com/office/drawing/2014/main" id="{6BFBA505-D9DF-4F73-9480-9EC848AE4F32}"/>
              </a:ext>
            </a:extLst>
          </p:cNvPr>
          <p:cNvSpPr>
            <a:spLocks noGrp="1"/>
          </p:cNvSpPr>
          <p:nvPr>
            <p:ph type="title"/>
          </p:nvPr>
        </p:nvSpPr>
        <p:spPr>
          <a:xfrm>
            <a:off x="838200" y="-55038"/>
            <a:ext cx="10515600" cy="1325563"/>
          </a:xfrm>
        </p:spPr>
        <p:txBody>
          <a:bodyPr/>
          <a:lstStyle/>
          <a:p>
            <a:r>
              <a:rPr lang="en-US" dirty="0"/>
              <a:t>Signal processing</a:t>
            </a:r>
            <a:endParaRPr lang="en-BE" dirty="0"/>
          </a:p>
        </p:txBody>
      </p:sp>
      <p:sp>
        <p:nvSpPr>
          <p:cNvPr id="4" name="Slide Number Placeholder 3">
            <a:extLst>
              <a:ext uri="{FF2B5EF4-FFF2-40B4-BE49-F238E27FC236}">
                <a16:creationId xmlns:a16="http://schemas.microsoft.com/office/drawing/2014/main" id="{B9F46F4E-E1D3-4CA0-851A-35F3B8113D52}"/>
              </a:ext>
            </a:extLst>
          </p:cNvPr>
          <p:cNvSpPr>
            <a:spLocks noGrp="1"/>
          </p:cNvSpPr>
          <p:nvPr>
            <p:ph type="sldNum" sz="quarter" idx="12"/>
          </p:nvPr>
        </p:nvSpPr>
        <p:spPr/>
        <p:txBody>
          <a:bodyPr/>
          <a:lstStyle/>
          <a:p>
            <a:fld id="{7B3A460A-B749-420A-B3CB-88773B09062C}" type="slidenum">
              <a:rPr lang="en-BE" smtClean="0"/>
              <a:t>7</a:t>
            </a:fld>
            <a:endParaRPr lang="en-BE" dirty="0"/>
          </a:p>
        </p:txBody>
      </p:sp>
      <p:pic>
        <p:nvPicPr>
          <p:cNvPr id="11" name="Picture 10">
            <a:extLst>
              <a:ext uri="{FF2B5EF4-FFF2-40B4-BE49-F238E27FC236}">
                <a16:creationId xmlns:a16="http://schemas.microsoft.com/office/drawing/2014/main" id="{9E302E8A-7088-4270-963D-B04DA5FA8AEC}"/>
              </a:ext>
            </a:extLst>
          </p:cNvPr>
          <p:cNvPicPr>
            <a:picLocks noChangeAspect="1"/>
          </p:cNvPicPr>
          <p:nvPr/>
        </p:nvPicPr>
        <p:blipFill rotWithShape="1">
          <a:blip r:embed="rId4"/>
          <a:srcRect t="3791"/>
          <a:stretch/>
        </p:blipFill>
        <p:spPr>
          <a:xfrm>
            <a:off x="125341" y="2016369"/>
            <a:ext cx="5412476" cy="3232067"/>
          </a:xfrm>
          <a:prstGeom prst="rect">
            <a:avLst/>
          </a:prstGeom>
        </p:spPr>
      </p:pic>
      <p:cxnSp>
        <p:nvCxnSpPr>
          <p:cNvPr id="5" name="Connector: Elbow 4">
            <a:extLst>
              <a:ext uri="{FF2B5EF4-FFF2-40B4-BE49-F238E27FC236}">
                <a16:creationId xmlns:a16="http://schemas.microsoft.com/office/drawing/2014/main" id="{11E86C09-46E1-F878-04AC-7A667C12A045}"/>
              </a:ext>
            </a:extLst>
          </p:cNvPr>
          <p:cNvCxnSpPr>
            <a:cxnSpLocks/>
            <a:stCxn id="9" idx="0"/>
            <a:endCxn id="18" idx="0"/>
          </p:cNvCxnSpPr>
          <p:nvPr/>
        </p:nvCxnSpPr>
        <p:spPr>
          <a:xfrm rot="16200000" flipH="1">
            <a:off x="5995971" y="-1354501"/>
            <a:ext cx="2787" cy="6060980"/>
          </a:xfrm>
          <a:prstGeom prst="bentConnector3">
            <a:avLst>
              <a:gd name="adj1" fmla="val -8202368"/>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A6799E2-ACFE-5570-4CC8-3D1089BE69D6}"/>
              </a:ext>
            </a:extLst>
          </p:cNvPr>
          <p:cNvSpPr txBox="1"/>
          <p:nvPr/>
        </p:nvSpPr>
        <p:spPr>
          <a:xfrm>
            <a:off x="1815251" y="1674596"/>
            <a:ext cx="2303248" cy="369332"/>
          </a:xfrm>
          <a:prstGeom prst="rect">
            <a:avLst/>
          </a:prstGeom>
          <a:solidFill>
            <a:schemeClr val="bg1"/>
          </a:solidFill>
          <a:ln>
            <a:solidFill>
              <a:schemeClr val="bg1"/>
            </a:solidFill>
          </a:ln>
        </p:spPr>
        <p:txBody>
          <a:bodyPr wrap="square" rtlCol="0">
            <a:spAutoFit/>
          </a:bodyPr>
          <a:lstStyle/>
          <a:p>
            <a:r>
              <a:rPr lang="en-US" b="1" dirty="0"/>
              <a:t>Zoom on the raw echo</a:t>
            </a:r>
            <a:endParaRPr lang="en-BE" b="1" dirty="0"/>
          </a:p>
        </p:txBody>
      </p:sp>
      <p:sp>
        <p:nvSpPr>
          <p:cNvPr id="13" name="TextBox 12">
            <a:extLst>
              <a:ext uri="{FF2B5EF4-FFF2-40B4-BE49-F238E27FC236}">
                <a16:creationId xmlns:a16="http://schemas.microsoft.com/office/drawing/2014/main" id="{EC5D0216-E8E0-7F02-C26A-E7F8A5AAA8DE}"/>
              </a:ext>
            </a:extLst>
          </p:cNvPr>
          <p:cNvSpPr txBox="1"/>
          <p:nvPr/>
        </p:nvSpPr>
        <p:spPr>
          <a:xfrm>
            <a:off x="3506241" y="1083400"/>
            <a:ext cx="5383293" cy="369332"/>
          </a:xfrm>
          <a:prstGeom prst="rect">
            <a:avLst/>
          </a:prstGeom>
          <a:noFill/>
        </p:spPr>
        <p:txBody>
          <a:bodyPr wrap="square" rtlCol="0">
            <a:spAutoFit/>
          </a:bodyPr>
          <a:lstStyle/>
          <a:p>
            <a:r>
              <a:rPr lang="en-US" dirty="0"/>
              <a:t>Subtraction of the direct signal and bandpass filter</a:t>
            </a:r>
            <a:endParaRPr lang="en-BE" dirty="0"/>
          </a:p>
        </p:txBody>
      </p:sp>
      <p:sp>
        <p:nvSpPr>
          <p:cNvPr id="26" name="TextBox 25">
            <a:extLst>
              <a:ext uri="{FF2B5EF4-FFF2-40B4-BE49-F238E27FC236}">
                <a16:creationId xmlns:a16="http://schemas.microsoft.com/office/drawing/2014/main" id="{DF9BDB06-DB1B-0F83-5003-1A593AEE5A8D}"/>
              </a:ext>
            </a:extLst>
          </p:cNvPr>
          <p:cNvSpPr txBox="1"/>
          <p:nvPr/>
        </p:nvSpPr>
        <p:spPr>
          <a:xfrm>
            <a:off x="353059" y="5653167"/>
            <a:ext cx="970281" cy="646331"/>
          </a:xfrm>
          <a:prstGeom prst="rect">
            <a:avLst/>
          </a:prstGeom>
          <a:noFill/>
          <a:ln>
            <a:solidFill>
              <a:schemeClr val="tx1"/>
            </a:solidFill>
          </a:ln>
        </p:spPr>
        <p:txBody>
          <a:bodyPr wrap="square" rtlCol="0">
            <a:spAutoFit/>
          </a:bodyPr>
          <a:lstStyle/>
          <a:p>
            <a:pPr algn="ctr"/>
            <a:r>
              <a:rPr lang="en-US" dirty="0"/>
              <a:t>Raw signal</a:t>
            </a:r>
            <a:endParaRPr lang="en-BE" dirty="0"/>
          </a:p>
        </p:txBody>
      </p:sp>
      <p:sp>
        <p:nvSpPr>
          <p:cNvPr id="28" name="TextBox 27">
            <a:extLst>
              <a:ext uri="{FF2B5EF4-FFF2-40B4-BE49-F238E27FC236}">
                <a16:creationId xmlns:a16="http://schemas.microsoft.com/office/drawing/2014/main" id="{9CB22991-F4F9-4B26-8C85-2093BD410983}"/>
              </a:ext>
            </a:extLst>
          </p:cNvPr>
          <p:cNvSpPr txBox="1"/>
          <p:nvPr/>
        </p:nvSpPr>
        <p:spPr>
          <a:xfrm>
            <a:off x="1660632" y="5662017"/>
            <a:ext cx="1435591" cy="646331"/>
          </a:xfrm>
          <a:prstGeom prst="rect">
            <a:avLst/>
          </a:prstGeom>
          <a:noFill/>
          <a:ln>
            <a:solidFill>
              <a:schemeClr val="tx1"/>
            </a:solidFill>
          </a:ln>
        </p:spPr>
        <p:txBody>
          <a:bodyPr wrap="square">
            <a:spAutoFit/>
          </a:bodyPr>
          <a:lstStyle/>
          <a:p>
            <a:pPr algn="ctr"/>
            <a:r>
              <a:rPr lang="en-US" dirty="0"/>
              <a:t> Direct signal subtraction</a:t>
            </a:r>
            <a:endParaRPr lang="en-BE" dirty="0"/>
          </a:p>
        </p:txBody>
      </p:sp>
      <p:sp>
        <p:nvSpPr>
          <p:cNvPr id="30" name="TextBox 29">
            <a:extLst>
              <a:ext uri="{FF2B5EF4-FFF2-40B4-BE49-F238E27FC236}">
                <a16:creationId xmlns:a16="http://schemas.microsoft.com/office/drawing/2014/main" id="{3C474665-8467-428C-8AC1-51C5619BCB63}"/>
              </a:ext>
            </a:extLst>
          </p:cNvPr>
          <p:cNvSpPr txBox="1"/>
          <p:nvPr/>
        </p:nvSpPr>
        <p:spPr>
          <a:xfrm>
            <a:off x="3429000" y="5662017"/>
            <a:ext cx="1130434" cy="646331"/>
          </a:xfrm>
          <a:prstGeom prst="rect">
            <a:avLst/>
          </a:prstGeom>
          <a:noFill/>
          <a:ln>
            <a:solidFill>
              <a:schemeClr val="tx1"/>
            </a:solidFill>
          </a:ln>
        </p:spPr>
        <p:txBody>
          <a:bodyPr wrap="square">
            <a:spAutoFit/>
          </a:bodyPr>
          <a:lstStyle/>
          <a:p>
            <a:pPr algn="ctr"/>
            <a:r>
              <a:rPr lang="en-US" dirty="0"/>
              <a:t>Bandpass filtering </a:t>
            </a:r>
            <a:endParaRPr lang="en-BE" dirty="0"/>
          </a:p>
        </p:txBody>
      </p:sp>
      <p:sp>
        <p:nvSpPr>
          <p:cNvPr id="32" name="TextBox 31">
            <a:extLst>
              <a:ext uri="{FF2B5EF4-FFF2-40B4-BE49-F238E27FC236}">
                <a16:creationId xmlns:a16="http://schemas.microsoft.com/office/drawing/2014/main" id="{328852D4-B454-C836-1745-8F6075C965F1}"/>
              </a:ext>
            </a:extLst>
          </p:cNvPr>
          <p:cNvSpPr txBox="1"/>
          <p:nvPr/>
        </p:nvSpPr>
        <p:spPr>
          <a:xfrm>
            <a:off x="4907280" y="5653068"/>
            <a:ext cx="1633509" cy="646331"/>
          </a:xfrm>
          <a:prstGeom prst="rect">
            <a:avLst/>
          </a:prstGeom>
          <a:noFill/>
          <a:ln>
            <a:solidFill>
              <a:schemeClr val="tx1"/>
            </a:solidFill>
          </a:ln>
        </p:spPr>
        <p:txBody>
          <a:bodyPr wrap="square">
            <a:spAutoFit/>
          </a:bodyPr>
          <a:lstStyle/>
          <a:p>
            <a:pPr algn="ctr"/>
            <a:r>
              <a:rPr lang="en-US" dirty="0" err="1"/>
              <a:t>Savitzky-Golay</a:t>
            </a:r>
            <a:r>
              <a:rPr lang="en-US" dirty="0"/>
              <a:t> smoothing</a:t>
            </a:r>
            <a:endParaRPr lang="en-BE" dirty="0"/>
          </a:p>
        </p:txBody>
      </p:sp>
      <p:sp>
        <p:nvSpPr>
          <p:cNvPr id="36" name="TextBox 35">
            <a:extLst>
              <a:ext uri="{FF2B5EF4-FFF2-40B4-BE49-F238E27FC236}">
                <a16:creationId xmlns:a16="http://schemas.microsoft.com/office/drawing/2014/main" id="{E378B55F-C228-E295-D715-19D8553FB9C2}"/>
              </a:ext>
            </a:extLst>
          </p:cNvPr>
          <p:cNvSpPr txBox="1"/>
          <p:nvPr/>
        </p:nvSpPr>
        <p:spPr>
          <a:xfrm>
            <a:off x="6886897" y="5662016"/>
            <a:ext cx="1475565" cy="646331"/>
          </a:xfrm>
          <a:prstGeom prst="rect">
            <a:avLst/>
          </a:prstGeom>
          <a:noFill/>
          <a:ln>
            <a:solidFill>
              <a:schemeClr val="tx1"/>
            </a:solidFill>
          </a:ln>
        </p:spPr>
        <p:txBody>
          <a:bodyPr wrap="square">
            <a:spAutoFit/>
          </a:bodyPr>
          <a:lstStyle/>
          <a:p>
            <a:pPr algn="ctr"/>
            <a:r>
              <a:rPr lang="en-US" dirty="0"/>
              <a:t>Timing identification</a:t>
            </a:r>
            <a:endParaRPr lang="en-BE" dirty="0"/>
          </a:p>
        </p:txBody>
      </p:sp>
      <p:sp>
        <p:nvSpPr>
          <p:cNvPr id="37" name="TextBox 36">
            <a:extLst>
              <a:ext uri="{FF2B5EF4-FFF2-40B4-BE49-F238E27FC236}">
                <a16:creationId xmlns:a16="http://schemas.microsoft.com/office/drawing/2014/main" id="{DCFE0CCD-5AE7-9EB9-6EE7-D1D02270ADE3}"/>
              </a:ext>
            </a:extLst>
          </p:cNvPr>
          <p:cNvSpPr txBox="1"/>
          <p:nvPr/>
        </p:nvSpPr>
        <p:spPr>
          <a:xfrm>
            <a:off x="8708570" y="5676898"/>
            <a:ext cx="1403084" cy="646331"/>
          </a:xfrm>
          <a:prstGeom prst="rect">
            <a:avLst/>
          </a:prstGeom>
          <a:noFill/>
          <a:ln>
            <a:solidFill>
              <a:schemeClr val="tx1"/>
            </a:solidFill>
          </a:ln>
        </p:spPr>
        <p:txBody>
          <a:bodyPr wrap="square">
            <a:spAutoFit/>
          </a:bodyPr>
          <a:lstStyle/>
          <a:p>
            <a:pPr algn="ctr"/>
            <a:r>
              <a:rPr lang="en-US" dirty="0"/>
              <a:t>Time delays computation </a:t>
            </a:r>
            <a:endParaRPr lang="en-BE" dirty="0"/>
          </a:p>
        </p:txBody>
      </p:sp>
      <p:sp>
        <p:nvSpPr>
          <p:cNvPr id="43" name="TextBox 42">
            <a:extLst>
              <a:ext uri="{FF2B5EF4-FFF2-40B4-BE49-F238E27FC236}">
                <a16:creationId xmlns:a16="http://schemas.microsoft.com/office/drawing/2014/main" id="{B4C81018-A2A2-9FCC-946B-27A9EE2B88D5}"/>
              </a:ext>
            </a:extLst>
          </p:cNvPr>
          <p:cNvSpPr txBox="1"/>
          <p:nvPr/>
        </p:nvSpPr>
        <p:spPr>
          <a:xfrm>
            <a:off x="10457762" y="5657221"/>
            <a:ext cx="1176874" cy="646331"/>
          </a:xfrm>
          <a:prstGeom prst="rect">
            <a:avLst/>
          </a:prstGeom>
          <a:noFill/>
          <a:ln>
            <a:solidFill>
              <a:schemeClr val="tx1"/>
            </a:solidFill>
          </a:ln>
        </p:spPr>
        <p:txBody>
          <a:bodyPr wrap="square">
            <a:spAutoFit/>
          </a:bodyPr>
          <a:lstStyle/>
          <a:p>
            <a:pPr algn="ctr"/>
            <a:r>
              <a:rPr lang="en-US" dirty="0"/>
              <a:t>Trajectory solver</a:t>
            </a:r>
            <a:endParaRPr lang="en-BE" dirty="0"/>
          </a:p>
        </p:txBody>
      </p:sp>
      <p:cxnSp>
        <p:nvCxnSpPr>
          <p:cNvPr id="44" name="Straight Arrow Connector 43">
            <a:extLst>
              <a:ext uri="{FF2B5EF4-FFF2-40B4-BE49-F238E27FC236}">
                <a16:creationId xmlns:a16="http://schemas.microsoft.com/office/drawing/2014/main" id="{541F8469-0BD0-7290-E9E2-82EBA240DF03}"/>
              </a:ext>
            </a:extLst>
          </p:cNvPr>
          <p:cNvCxnSpPr>
            <a:cxnSpLocks/>
          </p:cNvCxnSpPr>
          <p:nvPr/>
        </p:nvCxnSpPr>
        <p:spPr>
          <a:xfrm>
            <a:off x="1332156" y="5976231"/>
            <a:ext cx="3284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48BEDA5-260E-AFF8-B68F-56E95D3472CA}"/>
              </a:ext>
            </a:extLst>
          </p:cNvPr>
          <p:cNvCxnSpPr>
            <a:cxnSpLocks/>
          </p:cNvCxnSpPr>
          <p:nvPr/>
        </p:nvCxnSpPr>
        <p:spPr>
          <a:xfrm>
            <a:off x="3096223" y="5976231"/>
            <a:ext cx="3284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84746BF-CA17-EA4E-4497-3BB191A7773C}"/>
              </a:ext>
            </a:extLst>
          </p:cNvPr>
          <p:cNvCxnSpPr>
            <a:cxnSpLocks/>
          </p:cNvCxnSpPr>
          <p:nvPr/>
        </p:nvCxnSpPr>
        <p:spPr>
          <a:xfrm>
            <a:off x="4559434" y="5974749"/>
            <a:ext cx="3284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5FB9B99-9A89-22B3-5A8F-CC41F3BCD860}"/>
              </a:ext>
            </a:extLst>
          </p:cNvPr>
          <p:cNvCxnSpPr>
            <a:cxnSpLocks/>
          </p:cNvCxnSpPr>
          <p:nvPr/>
        </p:nvCxnSpPr>
        <p:spPr>
          <a:xfrm>
            <a:off x="6540789" y="5963648"/>
            <a:ext cx="3284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0F8FE07-0DDF-5EAE-D0EC-E54E283E2A96}"/>
              </a:ext>
            </a:extLst>
          </p:cNvPr>
          <p:cNvCxnSpPr>
            <a:cxnSpLocks/>
          </p:cNvCxnSpPr>
          <p:nvPr/>
        </p:nvCxnSpPr>
        <p:spPr>
          <a:xfrm>
            <a:off x="8362462" y="5976231"/>
            <a:ext cx="3284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2037284-7DB8-6FA2-712B-61591CF9BDA5}"/>
              </a:ext>
            </a:extLst>
          </p:cNvPr>
          <p:cNvCxnSpPr>
            <a:cxnSpLocks/>
          </p:cNvCxnSpPr>
          <p:nvPr/>
        </p:nvCxnSpPr>
        <p:spPr>
          <a:xfrm>
            <a:off x="10111654" y="5986906"/>
            <a:ext cx="3284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C8DA461-C21F-C02A-70B7-1FFAF8CDCD3B}"/>
              </a:ext>
            </a:extLst>
          </p:cNvPr>
          <p:cNvSpPr txBox="1"/>
          <p:nvPr/>
        </p:nvSpPr>
        <p:spPr>
          <a:xfrm>
            <a:off x="7779818" y="1677383"/>
            <a:ext cx="2496074" cy="369332"/>
          </a:xfrm>
          <a:prstGeom prst="rect">
            <a:avLst/>
          </a:prstGeom>
          <a:solidFill>
            <a:schemeClr val="bg1"/>
          </a:solidFill>
          <a:ln>
            <a:solidFill>
              <a:schemeClr val="bg1"/>
            </a:solidFill>
          </a:ln>
        </p:spPr>
        <p:txBody>
          <a:bodyPr wrap="square" rtlCol="0">
            <a:spAutoFit/>
          </a:bodyPr>
          <a:lstStyle/>
          <a:p>
            <a:pPr algn="ctr"/>
            <a:r>
              <a:rPr lang="en-US" b="1" dirty="0"/>
              <a:t>Filtered echo</a:t>
            </a:r>
            <a:endParaRPr lang="en-BE" b="1" dirty="0"/>
          </a:p>
        </p:txBody>
      </p:sp>
      <p:sp>
        <p:nvSpPr>
          <p:cNvPr id="41" name="TextBox 40">
            <a:extLst>
              <a:ext uri="{FF2B5EF4-FFF2-40B4-BE49-F238E27FC236}">
                <a16:creationId xmlns:a16="http://schemas.microsoft.com/office/drawing/2014/main" id="{2A646F29-9B63-31CF-3314-E7FD3C870B6F}"/>
              </a:ext>
            </a:extLst>
          </p:cNvPr>
          <p:cNvSpPr txBox="1"/>
          <p:nvPr/>
        </p:nvSpPr>
        <p:spPr>
          <a:xfrm>
            <a:off x="9379447" y="2211025"/>
            <a:ext cx="2776383" cy="1077218"/>
          </a:xfrm>
          <a:prstGeom prst="rect">
            <a:avLst/>
          </a:prstGeom>
          <a:noFill/>
        </p:spPr>
        <p:txBody>
          <a:bodyPr wrap="square" rtlCol="0">
            <a:spAutoFit/>
          </a:bodyPr>
          <a:lstStyle/>
          <a:p>
            <a:r>
              <a:rPr lang="en-US" sz="1600" b="1" dirty="0"/>
              <a:t>Determining a precise timing definition is tricky and can lead to significant uncertainties..</a:t>
            </a:r>
          </a:p>
        </p:txBody>
      </p:sp>
    </p:spTree>
    <p:extLst>
      <p:ext uri="{BB962C8B-B14F-4D97-AF65-F5344CB8AC3E}">
        <p14:creationId xmlns:p14="http://schemas.microsoft.com/office/powerpoint/2010/main" val="323095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animBg="1"/>
      <p:bldP spid="28" grpId="0" animBg="1"/>
      <p:bldP spid="30" grpId="0" animBg="1"/>
      <p:bldP spid="32" grpId="0" animBg="1"/>
      <p:bldP spid="36" grpId="0" animBg="1"/>
      <p:bldP spid="37" grpId="0" animBg="1"/>
      <p:bldP spid="43" grpId="0" animBg="1"/>
      <p:bldP spid="18"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D1E9422-4D10-46ED-BB1C-7289C1059371}"/>
              </a:ext>
            </a:extLst>
          </p:cNvPr>
          <p:cNvSpPr txBox="1">
            <a:spLocks/>
          </p:cNvSpPr>
          <p:nvPr/>
        </p:nvSpPr>
        <p:spPr>
          <a:xfrm>
            <a:off x="615145" y="103419"/>
            <a:ext cx="108106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Comparison with optical data: CAMS - </a:t>
            </a:r>
            <a:r>
              <a:rPr lang="en-US" dirty="0" err="1"/>
              <a:t>BeNeLux</a:t>
            </a:r>
            <a:endParaRPr lang="en-BE"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8708EB1-A4CA-4115-9CD4-C53F06EF00DF}"/>
                  </a:ext>
                </a:extLst>
              </p:cNvPr>
              <p:cNvSpPr txBox="1"/>
              <p:nvPr/>
            </p:nvSpPr>
            <p:spPr>
              <a:xfrm>
                <a:off x="1301417" y="5314831"/>
                <a:ext cx="546100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Covered area: 90000 </a:t>
                </a:r>
                <a14:m>
                  <m:oMath xmlns:m="http://schemas.openxmlformats.org/officeDocument/2006/math">
                    <m:sSup>
                      <m:sSupPr>
                        <m:ctrlPr>
                          <a:rPr lang="en-US" sz="2000" i="1" smtClean="0">
                            <a:latin typeface="Cambria Math" panose="02040503050406030204" pitchFamily="18" charset="0"/>
                          </a:rPr>
                        </m:ctrlPr>
                      </m:sSupPr>
                      <m:e>
                        <m:r>
                          <m:rPr>
                            <m:sty m:val="p"/>
                          </m:rPr>
                          <a:rPr lang="en-US" sz="2000" b="0" i="0" smtClean="0">
                            <a:latin typeface="Cambria Math" panose="02040503050406030204" pitchFamily="18" charset="0"/>
                          </a:rPr>
                          <m:t>km</m:t>
                        </m:r>
                      </m:e>
                      <m:sup>
                        <m:r>
                          <a:rPr lang="en-US" sz="2000" i="0" smtClean="0">
                            <a:latin typeface="Cambria Math" panose="02040503050406030204" pitchFamily="18" charset="0"/>
                          </a:rPr>
                          <m:t>2</m:t>
                        </m:r>
                      </m:sup>
                    </m:sSup>
                  </m:oMath>
                </a14:m>
                <a:endParaRPr lang="en-US" sz="2000" dirty="0"/>
              </a:p>
              <a:p>
                <a:pPr marL="285750" indent="-285750">
                  <a:buFont typeface="Arial" panose="020B0604020202020204" pitchFamily="34" charset="0"/>
                  <a:buChar char="•"/>
                </a:pPr>
                <a:r>
                  <a:rPr lang="en-US" sz="2000" dirty="0"/>
                  <a:t>Number of cameras: </a:t>
                </a:r>
                <a:r>
                  <a:rPr lang="en-US" sz="2000" dirty="0">
                    <a:sym typeface="Symbol" panose="05050102010706020507" pitchFamily="18" charset="2"/>
                  </a:rPr>
                  <a:t>10</a:t>
                </a:r>
                <a:r>
                  <a:rPr lang="en-US" sz="2000" dirty="0"/>
                  <a:t>0</a:t>
                </a:r>
              </a:p>
              <a:p>
                <a:pPr marL="285750" indent="-285750">
                  <a:buFont typeface="Arial" panose="020B0604020202020204" pitchFamily="34" charset="0"/>
                  <a:buChar char="•"/>
                </a:pPr>
                <a:r>
                  <a:rPr lang="en-US" sz="2000" dirty="0"/>
                  <a:t>Objectives: localization of dust trails and identification of meteor showers</a:t>
                </a:r>
              </a:p>
            </p:txBody>
          </p:sp>
        </mc:Choice>
        <mc:Fallback>
          <p:sp>
            <p:nvSpPr>
              <p:cNvPr id="7" name="TextBox 6">
                <a:extLst>
                  <a:ext uri="{FF2B5EF4-FFF2-40B4-BE49-F238E27FC236}">
                    <a16:creationId xmlns:a16="http://schemas.microsoft.com/office/drawing/2014/main" id="{D8708EB1-A4CA-4115-9CD4-C53F06EF00DF}"/>
                  </a:ext>
                </a:extLst>
              </p:cNvPr>
              <p:cNvSpPr txBox="1">
                <a:spLocks noRot="1" noChangeAspect="1" noMove="1" noResize="1" noEditPoints="1" noAdjustHandles="1" noChangeArrowheads="1" noChangeShapeType="1" noTextEdit="1"/>
              </p:cNvSpPr>
              <p:nvPr/>
            </p:nvSpPr>
            <p:spPr>
              <a:xfrm>
                <a:off x="1301417" y="5314831"/>
                <a:ext cx="5461000" cy="1323439"/>
              </a:xfrm>
              <a:prstGeom prst="rect">
                <a:avLst/>
              </a:prstGeom>
              <a:blipFill>
                <a:blip r:embed="rId2"/>
                <a:stretch>
                  <a:fillRect l="-1004" t="-2765" b="-7373"/>
                </a:stretch>
              </a:blipFill>
            </p:spPr>
            <p:txBody>
              <a:bodyPr/>
              <a:lstStyle/>
              <a:p>
                <a:r>
                  <a:rPr lang="en-BE">
                    <a:noFill/>
                  </a:rPr>
                  <a:t> </a:t>
                </a:r>
              </a:p>
            </p:txBody>
          </p:sp>
        </mc:Fallback>
      </mc:AlternateContent>
      <p:sp>
        <p:nvSpPr>
          <p:cNvPr id="14" name="TextBox 13">
            <a:extLst>
              <a:ext uri="{FF2B5EF4-FFF2-40B4-BE49-F238E27FC236}">
                <a16:creationId xmlns:a16="http://schemas.microsoft.com/office/drawing/2014/main" id="{5E01D718-C5B5-4A9E-8632-BE29C4051538}"/>
              </a:ext>
            </a:extLst>
          </p:cNvPr>
          <p:cNvSpPr txBox="1"/>
          <p:nvPr/>
        </p:nvSpPr>
        <p:spPr>
          <a:xfrm>
            <a:off x="6388963" y="5311839"/>
            <a:ext cx="489712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Field of view: 22.0° x 30.2°</a:t>
            </a:r>
          </a:p>
          <a:p>
            <a:pPr marL="285750" indent="-285750">
              <a:buFont typeface="Arial" panose="020B0604020202020204" pitchFamily="34" charset="0"/>
              <a:buChar char="•"/>
            </a:pPr>
            <a:r>
              <a:rPr lang="en-US" sz="2000" dirty="0"/>
              <a:t>Shutter speed: 1/60 s</a:t>
            </a:r>
          </a:p>
          <a:p>
            <a:pPr marL="285750" indent="-285750">
              <a:buFont typeface="Arial" panose="020B0604020202020204" pitchFamily="34" charset="0"/>
              <a:buChar char="•"/>
            </a:pPr>
            <a:r>
              <a:rPr lang="en-US" sz="2000" dirty="0"/>
              <a:t>Limiting magnitude: +5</a:t>
            </a:r>
          </a:p>
        </p:txBody>
      </p:sp>
      <p:pic>
        <p:nvPicPr>
          <p:cNvPr id="12" name="Picture 11" descr="A picture containing sky, outdoor, wooden, grass&#10;&#10;Description automatically generated">
            <a:extLst>
              <a:ext uri="{FF2B5EF4-FFF2-40B4-BE49-F238E27FC236}">
                <a16:creationId xmlns:a16="http://schemas.microsoft.com/office/drawing/2014/main" id="{68025C9D-E00B-EC1D-14F4-110EB3E6F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338" y="1695176"/>
            <a:ext cx="3963225" cy="2974020"/>
          </a:xfrm>
          <a:prstGeom prst="rect">
            <a:avLst/>
          </a:prstGeom>
        </p:spPr>
      </p:pic>
      <p:pic>
        <p:nvPicPr>
          <p:cNvPr id="15" name="Picture 14" descr="A picture containing sky, outdoor, ground, deck&#10;&#10;Description automatically generated">
            <a:extLst>
              <a:ext uri="{FF2B5EF4-FFF2-40B4-BE49-F238E27FC236}">
                <a16:creationId xmlns:a16="http://schemas.microsoft.com/office/drawing/2014/main" id="{5523EC15-CB01-FD34-2684-130C0C8F7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0360" y="1262581"/>
            <a:ext cx="4999376" cy="374872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C18B2D-BA78-499A-834F-9724A575978E}"/>
              </a:ext>
            </a:extLst>
          </p:cNvPr>
          <p:cNvSpPr>
            <a:spLocks noGrp="1"/>
          </p:cNvSpPr>
          <p:nvPr>
            <p:ph type="sldNum" sz="quarter" idx="12"/>
          </p:nvPr>
        </p:nvSpPr>
        <p:spPr>
          <a:xfrm>
            <a:off x="11929270" y="6492874"/>
            <a:ext cx="262730" cy="365125"/>
          </a:xfrm>
        </p:spPr>
        <p:txBody>
          <a:bodyPr/>
          <a:lstStyle/>
          <a:p>
            <a:fld id="{E4F664F7-0DD1-48E0-8BB3-CE2C7B5F217D}" type="slidenum">
              <a:rPr lang="en-BE" smtClean="0"/>
              <a:t>9</a:t>
            </a:fld>
            <a:endParaRPr lang="en-BE" dirty="0"/>
          </a:p>
        </p:txBody>
      </p:sp>
      <p:pic>
        <p:nvPicPr>
          <p:cNvPr id="15" name="Picture 14">
            <a:extLst>
              <a:ext uri="{FF2B5EF4-FFF2-40B4-BE49-F238E27FC236}">
                <a16:creationId xmlns:a16="http://schemas.microsoft.com/office/drawing/2014/main" id="{95916998-1E19-AC06-7923-7DB27FF65B12}"/>
              </a:ext>
            </a:extLst>
          </p:cNvPr>
          <p:cNvPicPr>
            <a:picLocks noChangeAspect="1"/>
          </p:cNvPicPr>
          <p:nvPr/>
        </p:nvPicPr>
        <p:blipFill rotWithShape="1">
          <a:blip r:embed="rId2"/>
          <a:srcRect l="3377" t="7507" r="7905"/>
          <a:stretch/>
        </p:blipFill>
        <p:spPr>
          <a:xfrm>
            <a:off x="6477367" y="615186"/>
            <a:ext cx="3840552" cy="2924738"/>
          </a:xfrm>
          <a:prstGeom prst="rect">
            <a:avLst/>
          </a:prstGeom>
        </p:spPr>
      </p:pic>
      <p:pic>
        <p:nvPicPr>
          <p:cNvPr id="17" name="Picture 16">
            <a:extLst>
              <a:ext uri="{FF2B5EF4-FFF2-40B4-BE49-F238E27FC236}">
                <a16:creationId xmlns:a16="http://schemas.microsoft.com/office/drawing/2014/main" id="{C74497A2-9ACD-4067-CE55-33FDEFB70E68}"/>
              </a:ext>
            </a:extLst>
          </p:cNvPr>
          <p:cNvPicPr>
            <a:picLocks noChangeAspect="1"/>
          </p:cNvPicPr>
          <p:nvPr/>
        </p:nvPicPr>
        <p:blipFill rotWithShape="1">
          <a:blip r:embed="rId3"/>
          <a:srcRect l="2737" t="9255" r="7392"/>
          <a:stretch/>
        </p:blipFill>
        <p:spPr>
          <a:xfrm>
            <a:off x="6524588" y="4019664"/>
            <a:ext cx="3799840" cy="2642395"/>
          </a:xfrm>
          <a:prstGeom prst="rect">
            <a:avLst/>
          </a:prstGeom>
        </p:spPr>
      </p:pic>
      <p:pic>
        <p:nvPicPr>
          <p:cNvPr id="22" name="Picture 21">
            <a:extLst>
              <a:ext uri="{FF2B5EF4-FFF2-40B4-BE49-F238E27FC236}">
                <a16:creationId xmlns:a16="http://schemas.microsoft.com/office/drawing/2014/main" id="{309C851E-51D5-9504-BFA1-3EEDB4C64BAF}"/>
              </a:ext>
            </a:extLst>
          </p:cNvPr>
          <p:cNvPicPr>
            <a:picLocks noChangeAspect="1"/>
          </p:cNvPicPr>
          <p:nvPr/>
        </p:nvPicPr>
        <p:blipFill rotWithShape="1">
          <a:blip r:embed="rId4"/>
          <a:srcRect l="3405" t="4790" r="8619"/>
          <a:stretch/>
        </p:blipFill>
        <p:spPr>
          <a:xfrm>
            <a:off x="2714588" y="3876462"/>
            <a:ext cx="3679496" cy="2952817"/>
          </a:xfrm>
          <a:prstGeom prst="rect">
            <a:avLst/>
          </a:prstGeom>
        </p:spPr>
      </p:pic>
      <p:sp>
        <p:nvSpPr>
          <p:cNvPr id="23" name="Title 1">
            <a:extLst>
              <a:ext uri="{FF2B5EF4-FFF2-40B4-BE49-F238E27FC236}">
                <a16:creationId xmlns:a16="http://schemas.microsoft.com/office/drawing/2014/main" id="{C2F557E0-CF2F-C235-D939-B34E5DB4AB9A}"/>
              </a:ext>
            </a:extLst>
          </p:cNvPr>
          <p:cNvSpPr txBox="1">
            <a:spLocks/>
          </p:cNvSpPr>
          <p:nvPr/>
        </p:nvSpPr>
        <p:spPr>
          <a:xfrm>
            <a:off x="5908393" y="3876462"/>
            <a:ext cx="1463849" cy="98669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dirty="0"/>
              <a:t>Method 2</a:t>
            </a:r>
            <a:br>
              <a:rPr lang="en-US" dirty="0"/>
            </a:br>
            <a:r>
              <a:rPr lang="en-US" dirty="0"/>
              <a:t> </a:t>
            </a:r>
            <a:endParaRPr lang="en-BE" dirty="0"/>
          </a:p>
        </p:txBody>
      </p:sp>
      <p:graphicFrame>
        <p:nvGraphicFramePr>
          <p:cNvPr id="4" name="Table 5">
            <a:extLst>
              <a:ext uri="{FF2B5EF4-FFF2-40B4-BE49-F238E27FC236}">
                <a16:creationId xmlns:a16="http://schemas.microsoft.com/office/drawing/2014/main" id="{91A84400-992D-305D-9DA2-4A546DE8ACB1}"/>
              </a:ext>
            </a:extLst>
          </p:cNvPr>
          <p:cNvGraphicFramePr>
            <a:graphicFrameLocks noGrp="1"/>
          </p:cNvGraphicFramePr>
          <p:nvPr>
            <p:extLst>
              <p:ext uri="{D42A27DB-BD31-4B8C-83A1-F6EECF244321}">
                <p14:modId xmlns:p14="http://schemas.microsoft.com/office/powerpoint/2010/main" val="3933695156"/>
              </p:ext>
            </p:extLst>
          </p:nvPr>
        </p:nvGraphicFramePr>
        <p:xfrm>
          <a:off x="214157" y="3747346"/>
          <a:ext cx="2184400" cy="2590800"/>
        </p:xfrm>
        <a:graphic>
          <a:graphicData uri="http://schemas.openxmlformats.org/drawingml/2006/table">
            <a:tbl>
              <a:tblPr firstRow="1" bandRow="1">
                <a:tableStyleId>{5C22544A-7EE6-4342-B048-85BDC9FD1C3A}</a:tableStyleId>
              </a:tblPr>
              <a:tblGrid>
                <a:gridCol w="2184400">
                  <a:extLst>
                    <a:ext uri="{9D8B030D-6E8A-4147-A177-3AD203B41FA5}">
                      <a16:colId xmlns:a16="http://schemas.microsoft.com/office/drawing/2014/main" val="3398621990"/>
                    </a:ext>
                  </a:extLst>
                </a:gridCol>
              </a:tblGrid>
              <a:tr h="370840">
                <a:tc>
                  <a:txBody>
                    <a:bodyPr/>
                    <a:lstStyle/>
                    <a:p>
                      <a:pPr algn="ctr"/>
                      <a:r>
                        <a:rPr lang="en-US" dirty="0"/>
                        <a:t>Theoretical solution</a:t>
                      </a:r>
                    </a:p>
                  </a:txBody>
                  <a:tcPr/>
                </a:tc>
                <a:extLst>
                  <a:ext uri="{0D108BD9-81ED-4DB2-BD59-A6C34878D82A}">
                    <a16:rowId xmlns:a16="http://schemas.microsoft.com/office/drawing/2014/main" val="2731762706"/>
                  </a:ext>
                </a:extLst>
              </a:tr>
              <a:tr h="370840">
                <a:tc>
                  <a:txBody>
                    <a:bodyPr/>
                    <a:lstStyle/>
                    <a:p>
                      <a:pPr algn="ctr"/>
                      <a:r>
                        <a:rPr lang="en-US" dirty="0"/>
                        <a:t>X</a:t>
                      </a:r>
                      <a:r>
                        <a:rPr lang="en-US" baseline="-16000" dirty="0"/>
                        <a:t>0</a:t>
                      </a:r>
                      <a:r>
                        <a:rPr lang="en-US" dirty="0"/>
                        <a:t> = 44.33 km</a:t>
                      </a:r>
                      <a:endParaRPr lang="en-BE" dirty="0"/>
                    </a:p>
                  </a:txBody>
                  <a:tcPr/>
                </a:tc>
                <a:extLst>
                  <a:ext uri="{0D108BD9-81ED-4DB2-BD59-A6C34878D82A}">
                    <a16:rowId xmlns:a16="http://schemas.microsoft.com/office/drawing/2014/main" val="1475608853"/>
                  </a:ext>
                </a:extLst>
              </a:tr>
              <a:tr h="370840">
                <a:tc>
                  <a:txBody>
                    <a:bodyPr/>
                    <a:lstStyle/>
                    <a:p>
                      <a:pPr algn="ctr"/>
                      <a:r>
                        <a:rPr lang="en-US" dirty="0"/>
                        <a:t>Y</a:t>
                      </a:r>
                      <a:r>
                        <a:rPr lang="en-US" baseline="-16000" dirty="0"/>
                        <a:t>0</a:t>
                      </a:r>
                      <a:r>
                        <a:rPr lang="en-US" dirty="0"/>
                        <a:t> = 59.11 km</a:t>
                      </a:r>
                      <a:endParaRPr lang="en-BE" dirty="0"/>
                    </a:p>
                  </a:txBody>
                  <a:tcPr/>
                </a:tc>
                <a:extLst>
                  <a:ext uri="{0D108BD9-81ED-4DB2-BD59-A6C34878D82A}">
                    <a16:rowId xmlns:a16="http://schemas.microsoft.com/office/drawing/2014/main" val="56728883"/>
                  </a:ext>
                </a:extLst>
              </a:tr>
              <a:tr h="362374">
                <a:tc>
                  <a:txBody>
                    <a:bodyPr/>
                    <a:lstStyle/>
                    <a:p>
                      <a:pPr algn="ctr"/>
                      <a:r>
                        <a:rPr lang="en-US" dirty="0"/>
                        <a:t>Z</a:t>
                      </a:r>
                      <a:r>
                        <a:rPr lang="en-US" baseline="-16000" dirty="0"/>
                        <a:t>0</a:t>
                      </a:r>
                      <a:r>
                        <a:rPr lang="en-US" dirty="0"/>
                        <a:t> = 94.90 km</a:t>
                      </a:r>
                      <a:endParaRPr lang="en-BE" dirty="0"/>
                    </a:p>
                  </a:txBody>
                  <a:tcPr/>
                </a:tc>
                <a:extLst>
                  <a:ext uri="{0D108BD9-81ED-4DB2-BD59-A6C34878D82A}">
                    <a16:rowId xmlns:a16="http://schemas.microsoft.com/office/drawing/2014/main" val="3081470794"/>
                  </a:ext>
                </a:extLst>
              </a:tr>
              <a:tr h="370840">
                <a:tc>
                  <a:txBody>
                    <a:bodyPr/>
                    <a:lstStyle/>
                    <a:p>
                      <a:pPr algn="ctr"/>
                      <a:r>
                        <a:rPr lang="en-US" dirty="0"/>
                        <a:t>V</a:t>
                      </a:r>
                      <a:r>
                        <a:rPr lang="en-US" baseline="-16000" dirty="0"/>
                        <a:t>x</a:t>
                      </a:r>
                      <a:r>
                        <a:rPr lang="en-US" dirty="0"/>
                        <a:t> = -24.49 km/s</a:t>
                      </a:r>
                      <a:endParaRPr lang="en-BE" dirty="0"/>
                    </a:p>
                  </a:txBody>
                  <a:tcPr/>
                </a:tc>
                <a:extLst>
                  <a:ext uri="{0D108BD9-81ED-4DB2-BD59-A6C34878D82A}">
                    <a16:rowId xmlns:a16="http://schemas.microsoft.com/office/drawing/2014/main" val="38019152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V</a:t>
                      </a:r>
                      <a:r>
                        <a:rPr lang="en-US" baseline="-16000" dirty="0" err="1"/>
                        <a:t>y</a:t>
                      </a:r>
                      <a:r>
                        <a:rPr lang="en-US" dirty="0"/>
                        <a:t> = 31.09 km/s</a:t>
                      </a:r>
                      <a:endParaRPr lang="en-BE" dirty="0"/>
                    </a:p>
                  </a:txBody>
                  <a:tcPr/>
                </a:tc>
                <a:extLst>
                  <a:ext uri="{0D108BD9-81ED-4DB2-BD59-A6C34878D82A}">
                    <a16:rowId xmlns:a16="http://schemas.microsoft.com/office/drawing/2014/main" val="378628168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V</a:t>
                      </a:r>
                      <a:r>
                        <a:rPr lang="en-US" baseline="-16000" dirty="0" err="1"/>
                        <a:t>z</a:t>
                      </a:r>
                      <a:r>
                        <a:rPr lang="en-US" dirty="0"/>
                        <a:t> = -12.65 km/s</a:t>
                      </a:r>
                      <a:endParaRPr lang="en-BE" dirty="0"/>
                    </a:p>
                  </a:txBody>
                  <a:tcPr/>
                </a:tc>
                <a:extLst>
                  <a:ext uri="{0D108BD9-81ED-4DB2-BD59-A6C34878D82A}">
                    <a16:rowId xmlns:a16="http://schemas.microsoft.com/office/drawing/2014/main" val="105542109"/>
                  </a:ext>
                </a:extLst>
              </a:tr>
            </a:tbl>
          </a:graphicData>
        </a:graphic>
      </p:graphicFrame>
      <p:graphicFrame>
        <p:nvGraphicFramePr>
          <p:cNvPr id="24" name="Table 5">
            <a:extLst>
              <a:ext uri="{FF2B5EF4-FFF2-40B4-BE49-F238E27FC236}">
                <a16:creationId xmlns:a16="http://schemas.microsoft.com/office/drawing/2014/main" id="{5B882368-59CB-90E5-EA42-8D73981CF886}"/>
              </a:ext>
            </a:extLst>
          </p:cNvPr>
          <p:cNvGraphicFramePr>
            <a:graphicFrameLocks noGrp="1"/>
          </p:cNvGraphicFramePr>
          <p:nvPr>
            <p:extLst>
              <p:ext uri="{D42A27DB-BD31-4B8C-83A1-F6EECF244321}">
                <p14:modId xmlns:p14="http://schemas.microsoft.com/office/powerpoint/2010/main" val="2415889565"/>
              </p:ext>
            </p:extLst>
          </p:nvPr>
        </p:nvGraphicFramePr>
        <p:xfrm>
          <a:off x="10314297" y="358458"/>
          <a:ext cx="1695977" cy="3108960"/>
        </p:xfrm>
        <a:graphic>
          <a:graphicData uri="http://schemas.openxmlformats.org/drawingml/2006/table">
            <a:tbl>
              <a:tblPr firstRow="1" bandRow="1">
                <a:tableStyleId>{5C22544A-7EE6-4342-B048-85BDC9FD1C3A}</a:tableStyleId>
              </a:tblPr>
              <a:tblGrid>
                <a:gridCol w="1695977">
                  <a:extLst>
                    <a:ext uri="{9D8B030D-6E8A-4147-A177-3AD203B41FA5}">
                      <a16:colId xmlns:a16="http://schemas.microsoft.com/office/drawing/2014/main" val="3398621990"/>
                    </a:ext>
                  </a:extLst>
                </a:gridCol>
              </a:tblGrid>
              <a:tr h="860217">
                <a:tc>
                  <a:txBody>
                    <a:bodyPr/>
                    <a:lstStyle/>
                    <a:p>
                      <a:pPr algn="ctr"/>
                      <a:r>
                        <a:rPr lang="en-US" dirty="0"/>
                        <a:t>Method 1 reconstruction error</a:t>
                      </a:r>
                    </a:p>
                  </a:txBody>
                  <a:tcPr/>
                </a:tc>
                <a:extLst>
                  <a:ext uri="{0D108BD9-81ED-4DB2-BD59-A6C34878D82A}">
                    <a16:rowId xmlns:a16="http://schemas.microsoft.com/office/drawing/2014/main" val="2731762706"/>
                  </a:ext>
                </a:extLst>
              </a:tr>
              <a:tr h="860217">
                <a:tc>
                  <a:txBody>
                    <a:bodyPr/>
                    <a:lstStyle/>
                    <a:p>
                      <a:pPr algn="ctr"/>
                      <a:r>
                        <a:rPr lang="en-US" dirty="0"/>
                        <a:t>Reference specular point: 17.36 km</a:t>
                      </a:r>
                      <a:endParaRPr lang="en-BE" dirty="0"/>
                    </a:p>
                  </a:txBody>
                  <a:tcPr/>
                </a:tc>
                <a:extLst>
                  <a:ext uri="{0D108BD9-81ED-4DB2-BD59-A6C34878D82A}">
                    <a16:rowId xmlns:a16="http://schemas.microsoft.com/office/drawing/2014/main" val="1475608853"/>
                  </a:ext>
                </a:extLst>
              </a:tr>
              <a:tr h="602152">
                <a:tc>
                  <a:txBody>
                    <a:bodyPr/>
                    <a:lstStyle/>
                    <a:p>
                      <a:pPr algn="ctr"/>
                      <a:r>
                        <a:rPr lang="en-US" dirty="0"/>
                        <a:t>Velocity norm: 1.58 km/s</a:t>
                      </a:r>
                      <a:endParaRPr lang="en-BE" dirty="0"/>
                    </a:p>
                  </a:txBody>
                  <a:tcPr/>
                </a:tc>
                <a:extLst>
                  <a:ext uri="{0D108BD9-81ED-4DB2-BD59-A6C34878D82A}">
                    <a16:rowId xmlns:a16="http://schemas.microsoft.com/office/drawing/2014/main" val="56728883"/>
                  </a:ext>
                </a:extLst>
              </a:tr>
              <a:tr h="602152">
                <a:tc>
                  <a:txBody>
                    <a:bodyPr/>
                    <a:lstStyle/>
                    <a:p>
                      <a:pPr algn="ctr"/>
                      <a:r>
                        <a:rPr lang="en-US" dirty="0"/>
                        <a:t>Inclination: 0.61°</a:t>
                      </a:r>
                      <a:endParaRPr lang="en-BE" dirty="0"/>
                    </a:p>
                  </a:txBody>
                  <a:tcPr/>
                </a:tc>
                <a:extLst>
                  <a:ext uri="{0D108BD9-81ED-4DB2-BD59-A6C34878D82A}">
                    <a16:rowId xmlns:a16="http://schemas.microsoft.com/office/drawing/2014/main" val="3081470794"/>
                  </a:ext>
                </a:extLst>
              </a:tr>
            </a:tbl>
          </a:graphicData>
        </a:graphic>
      </p:graphicFrame>
      <p:graphicFrame>
        <p:nvGraphicFramePr>
          <p:cNvPr id="25" name="Table 5">
            <a:extLst>
              <a:ext uri="{FF2B5EF4-FFF2-40B4-BE49-F238E27FC236}">
                <a16:creationId xmlns:a16="http://schemas.microsoft.com/office/drawing/2014/main" id="{87B94B56-D180-2398-850C-944B61538B25}"/>
              </a:ext>
            </a:extLst>
          </p:cNvPr>
          <p:cNvGraphicFramePr>
            <a:graphicFrameLocks noGrp="1"/>
          </p:cNvGraphicFramePr>
          <p:nvPr>
            <p:extLst>
              <p:ext uri="{D42A27DB-BD31-4B8C-83A1-F6EECF244321}">
                <p14:modId xmlns:p14="http://schemas.microsoft.com/office/powerpoint/2010/main" val="3487727613"/>
              </p:ext>
            </p:extLst>
          </p:nvPr>
        </p:nvGraphicFramePr>
        <p:xfrm>
          <a:off x="10324428" y="3512337"/>
          <a:ext cx="1695977" cy="3108960"/>
        </p:xfrm>
        <a:graphic>
          <a:graphicData uri="http://schemas.openxmlformats.org/drawingml/2006/table">
            <a:tbl>
              <a:tblPr firstRow="1" bandRow="1">
                <a:tableStyleId>{5C22544A-7EE6-4342-B048-85BDC9FD1C3A}</a:tableStyleId>
              </a:tblPr>
              <a:tblGrid>
                <a:gridCol w="1695977">
                  <a:extLst>
                    <a:ext uri="{9D8B030D-6E8A-4147-A177-3AD203B41FA5}">
                      <a16:colId xmlns:a16="http://schemas.microsoft.com/office/drawing/2014/main" val="3398621990"/>
                    </a:ext>
                  </a:extLst>
                </a:gridCol>
              </a:tblGrid>
              <a:tr h="893389">
                <a:tc>
                  <a:txBody>
                    <a:bodyPr/>
                    <a:lstStyle/>
                    <a:p>
                      <a:pPr algn="ctr"/>
                      <a:r>
                        <a:rPr lang="en-US" dirty="0"/>
                        <a:t>Method 2 reconstruction error</a:t>
                      </a:r>
                    </a:p>
                  </a:txBody>
                  <a:tcPr/>
                </a:tc>
                <a:extLst>
                  <a:ext uri="{0D108BD9-81ED-4DB2-BD59-A6C34878D82A}">
                    <a16:rowId xmlns:a16="http://schemas.microsoft.com/office/drawing/2014/main" val="2731762706"/>
                  </a:ext>
                </a:extLst>
              </a:tr>
              <a:tr h="893389">
                <a:tc>
                  <a:txBody>
                    <a:bodyPr/>
                    <a:lstStyle/>
                    <a:p>
                      <a:pPr algn="ctr"/>
                      <a:r>
                        <a:rPr lang="en-US" dirty="0"/>
                        <a:t>Reference specular point: 0.68 km</a:t>
                      </a:r>
                      <a:endParaRPr lang="en-BE" dirty="0"/>
                    </a:p>
                  </a:txBody>
                  <a:tcPr/>
                </a:tc>
                <a:extLst>
                  <a:ext uri="{0D108BD9-81ED-4DB2-BD59-A6C34878D82A}">
                    <a16:rowId xmlns:a16="http://schemas.microsoft.com/office/drawing/2014/main" val="1475608853"/>
                  </a:ext>
                </a:extLst>
              </a:tr>
              <a:tr h="625372">
                <a:tc>
                  <a:txBody>
                    <a:bodyPr/>
                    <a:lstStyle/>
                    <a:p>
                      <a:pPr algn="ctr"/>
                      <a:r>
                        <a:rPr lang="en-US" dirty="0"/>
                        <a:t>Velocity norm: 0.34 km/s</a:t>
                      </a:r>
                      <a:endParaRPr lang="en-BE" dirty="0"/>
                    </a:p>
                  </a:txBody>
                  <a:tcPr/>
                </a:tc>
                <a:extLst>
                  <a:ext uri="{0D108BD9-81ED-4DB2-BD59-A6C34878D82A}">
                    <a16:rowId xmlns:a16="http://schemas.microsoft.com/office/drawing/2014/main" val="56728883"/>
                  </a:ext>
                </a:extLst>
              </a:tr>
              <a:tr h="625372">
                <a:tc>
                  <a:txBody>
                    <a:bodyPr/>
                    <a:lstStyle/>
                    <a:p>
                      <a:pPr algn="ctr"/>
                      <a:r>
                        <a:rPr lang="en-US" dirty="0"/>
                        <a:t>Inclination: 0.18°</a:t>
                      </a:r>
                      <a:endParaRPr lang="en-BE" dirty="0"/>
                    </a:p>
                  </a:txBody>
                  <a:tcPr/>
                </a:tc>
                <a:extLst>
                  <a:ext uri="{0D108BD9-81ED-4DB2-BD59-A6C34878D82A}">
                    <a16:rowId xmlns:a16="http://schemas.microsoft.com/office/drawing/2014/main" val="3081470794"/>
                  </a:ext>
                </a:extLst>
              </a:tr>
            </a:tbl>
          </a:graphicData>
        </a:graphic>
      </p:graphicFrame>
      <p:pic>
        <p:nvPicPr>
          <p:cNvPr id="6" name="Picture 5">
            <a:extLst>
              <a:ext uri="{FF2B5EF4-FFF2-40B4-BE49-F238E27FC236}">
                <a16:creationId xmlns:a16="http://schemas.microsoft.com/office/drawing/2014/main" id="{DCE9F2A0-DB34-405D-B40E-2A76CE45DBCF}"/>
              </a:ext>
            </a:extLst>
          </p:cNvPr>
          <p:cNvPicPr>
            <a:picLocks noChangeAspect="1"/>
          </p:cNvPicPr>
          <p:nvPr/>
        </p:nvPicPr>
        <p:blipFill>
          <a:blip r:embed="rId5"/>
          <a:stretch>
            <a:fillRect/>
          </a:stretch>
        </p:blipFill>
        <p:spPr>
          <a:xfrm>
            <a:off x="2724014" y="950879"/>
            <a:ext cx="3695309" cy="2866579"/>
          </a:xfrm>
          <a:prstGeom prst="rect">
            <a:avLst/>
          </a:prstGeom>
        </p:spPr>
      </p:pic>
      <p:sp>
        <p:nvSpPr>
          <p:cNvPr id="2" name="Title 1">
            <a:extLst>
              <a:ext uri="{FF2B5EF4-FFF2-40B4-BE49-F238E27FC236}">
                <a16:creationId xmlns:a16="http://schemas.microsoft.com/office/drawing/2014/main" id="{91C99D3C-1148-4591-8230-D199BB2F77A8}"/>
              </a:ext>
            </a:extLst>
          </p:cNvPr>
          <p:cNvSpPr>
            <a:spLocks noGrp="1"/>
          </p:cNvSpPr>
          <p:nvPr>
            <p:ph type="title"/>
          </p:nvPr>
        </p:nvSpPr>
        <p:spPr>
          <a:xfrm>
            <a:off x="5908393" y="889506"/>
            <a:ext cx="1463849" cy="986690"/>
          </a:xfrm>
        </p:spPr>
        <p:txBody>
          <a:bodyPr>
            <a:normAutofit fontScale="90000"/>
          </a:bodyPr>
          <a:lstStyle/>
          <a:p>
            <a:pPr algn="ctr"/>
            <a:r>
              <a:rPr lang="en-US" sz="2700" dirty="0"/>
              <a:t>Method 1</a:t>
            </a:r>
            <a:br>
              <a:rPr lang="en-US" dirty="0"/>
            </a:br>
            <a:r>
              <a:rPr lang="en-US" dirty="0"/>
              <a:t> </a:t>
            </a:r>
            <a:endParaRPr lang="en-BE" dirty="0"/>
          </a:p>
        </p:txBody>
      </p:sp>
      <p:pic>
        <p:nvPicPr>
          <p:cNvPr id="7" name="Picture 6">
            <a:extLst>
              <a:ext uri="{FF2B5EF4-FFF2-40B4-BE49-F238E27FC236}">
                <a16:creationId xmlns:a16="http://schemas.microsoft.com/office/drawing/2014/main" id="{FA987026-14FC-86CB-280B-4D73444B6210}"/>
              </a:ext>
            </a:extLst>
          </p:cNvPr>
          <p:cNvPicPr>
            <a:picLocks noChangeAspect="1"/>
          </p:cNvPicPr>
          <p:nvPr/>
        </p:nvPicPr>
        <p:blipFill>
          <a:blip r:embed="rId6"/>
          <a:stretch>
            <a:fillRect/>
          </a:stretch>
        </p:blipFill>
        <p:spPr>
          <a:xfrm>
            <a:off x="57151" y="1275371"/>
            <a:ext cx="2666864" cy="1728247"/>
          </a:xfrm>
          <a:prstGeom prst="rect">
            <a:avLst/>
          </a:prstGeom>
        </p:spPr>
      </p:pic>
      <p:sp>
        <p:nvSpPr>
          <p:cNvPr id="21" name="Title 1">
            <a:extLst>
              <a:ext uri="{FF2B5EF4-FFF2-40B4-BE49-F238E27FC236}">
                <a16:creationId xmlns:a16="http://schemas.microsoft.com/office/drawing/2014/main" id="{4B77AD35-19AA-4E1C-8515-B515154FF44C}"/>
              </a:ext>
            </a:extLst>
          </p:cNvPr>
          <p:cNvSpPr txBox="1">
            <a:spLocks/>
          </p:cNvSpPr>
          <p:nvPr/>
        </p:nvSpPr>
        <p:spPr>
          <a:xfrm>
            <a:off x="1070847" y="-71120"/>
            <a:ext cx="10515600" cy="991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 – CAMS trajectory 79</a:t>
            </a:r>
            <a:endParaRPr lang="en-BE" dirty="0"/>
          </a:p>
        </p:txBody>
      </p:sp>
    </p:spTree>
    <p:extLst>
      <p:ext uri="{BB962C8B-B14F-4D97-AF65-F5344CB8AC3E}">
        <p14:creationId xmlns:p14="http://schemas.microsoft.com/office/powerpoint/2010/main" val="168200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7106</TotalTime>
  <Words>1682</Words>
  <Application>Microsoft Office PowerPoint</Application>
  <PresentationFormat>Widescreen</PresentationFormat>
  <Paragraphs>249</Paragraphs>
  <Slides>25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Cambria Math</vt:lpstr>
      <vt:lpstr>Wingdings</vt:lpstr>
      <vt:lpstr>Office Theme</vt:lpstr>
      <vt:lpstr>Reconstructing meteoroid trajectories using forward scatter radio observations from the BRAMS network</vt:lpstr>
      <vt:lpstr>PowerPoint Presentation</vt:lpstr>
      <vt:lpstr>Trajectory reconstruction problem</vt:lpstr>
      <vt:lpstr>PowerPoint Presentation</vt:lpstr>
      <vt:lpstr>Uncertainty quantification – Monte-Carlo sampling</vt:lpstr>
      <vt:lpstr>Signal acquisition</vt:lpstr>
      <vt:lpstr>Signal processing</vt:lpstr>
      <vt:lpstr>PowerPoint Presentation</vt:lpstr>
      <vt:lpstr>Method 1  </vt:lpstr>
      <vt:lpstr>Method 1  </vt:lpstr>
      <vt:lpstr>Conclusions &amp; Perspectives</vt:lpstr>
      <vt:lpstr>Thank you for listening!</vt:lpstr>
      <vt:lpstr>PowerPoint Presentation</vt:lpstr>
      <vt:lpstr>Appendices</vt:lpstr>
      <vt:lpstr>PowerPoint Presentation</vt:lpstr>
      <vt:lpstr>Pre-t0 speed method</vt:lpstr>
      <vt:lpstr>Cornu spiral</vt:lpstr>
      <vt:lpstr>Post-processing steps</vt:lpstr>
      <vt:lpstr>Beacon signal subtraction (I)</vt:lpstr>
      <vt:lpstr>Beacon signal subtraction (II)</vt:lpstr>
      <vt:lpstr>Signal filtering</vt:lpstr>
      <vt:lpstr>Specular point timing identification</vt:lpstr>
      <vt:lpstr>Windowed-sinc filter </vt:lpstr>
      <vt:lpstr>Savitzky-Golay filters</vt:lpstr>
      <vt:lpstr>STD variation depending on the mean time delay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Reconstructing meteoroid trajectories using BRAMS data</dc:title>
  <dc:creator>Joachim Balis</dc:creator>
  <cp:lastModifiedBy>Joachim Balis</cp:lastModifiedBy>
  <cp:revision>279</cp:revision>
  <dcterms:created xsi:type="dcterms:W3CDTF">2022-09-16T16:35:36Z</dcterms:created>
  <dcterms:modified xsi:type="dcterms:W3CDTF">2022-09-30T23:03:45Z</dcterms:modified>
</cp:coreProperties>
</file>