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83" r:id="rId2"/>
    <p:sldId id="400" r:id="rId3"/>
    <p:sldId id="401" r:id="rId4"/>
    <p:sldId id="402" r:id="rId5"/>
    <p:sldId id="407" r:id="rId6"/>
    <p:sldId id="427" r:id="rId7"/>
    <p:sldId id="412" r:id="rId8"/>
    <p:sldId id="420" r:id="rId9"/>
    <p:sldId id="421" r:id="rId10"/>
    <p:sldId id="409" r:id="rId11"/>
    <p:sldId id="423" r:id="rId12"/>
    <p:sldId id="424" r:id="rId13"/>
    <p:sldId id="425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6" r:id="rId22"/>
    <p:sldId id="431" r:id="rId23"/>
    <p:sldId id="432" r:id="rId24"/>
    <p:sldId id="429" r:id="rId25"/>
    <p:sldId id="430" r:id="rId26"/>
    <p:sldId id="433" r:id="rId27"/>
    <p:sldId id="428" r:id="rId28"/>
    <p:sldId id="434" r:id="rId29"/>
    <p:sldId id="435" r:id="rId30"/>
    <p:sldId id="436" r:id="rId31"/>
    <p:sldId id="438" r:id="rId32"/>
    <p:sldId id="384" r:id="rId3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CA87-7C38-4EF7-ACC9-EB57A8F20B84}" type="datetimeFigureOut">
              <a:rPr lang="en-BE" smtClean="0"/>
              <a:t>01/06/2026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56B74-F63D-4CC7-BFA9-D133147308C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031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</a:t>
            </a:fld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5537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44E4-1535-8615-34FD-3B55BD37F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0B57E-933B-BBD1-F4F3-BF8CCEFD7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D03BC-55A0-3D03-BBFB-CD4CC7343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10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9C5B0-0BC5-B9A6-AC58-85F3E217C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119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4E518-B059-6EAD-942C-8EB32A3C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E3299-D61C-073C-9E58-DB7715A6B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D2F36-C2F2-B982-681C-D9646F503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11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14BCD-DE97-6BCD-E5E8-A98F1CE52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426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2169-F496-5B01-697C-722D1212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59F96-AEDF-5730-64B2-3A4273052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1F75C-0309-42A6-0AE4-62040AE3E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12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89046-5D04-58FE-8C02-E27105D34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564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83B0-A103-0AF4-C50A-7C8CA782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1EEFF-2568-11A1-DA0B-BBC773DC4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56DF8-7C0B-D558-6E3E-F2B91ECAE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13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5467A-8657-236E-E377-1CEF2004E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116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0806-1465-CA16-36B1-8488E43C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25923-74D7-E1D2-287B-6B5D6081D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B94A4-AA3B-538A-8B1D-CF7B1349C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14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07B20-2713-3FB8-E679-45348866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7604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46096-2687-95B2-985E-D4B6B4FD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6DFD8-4578-7E08-936B-2223B5EAD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EE7A72-0437-922E-6B5B-6756B7B38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15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8D2DF-4DA2-455E-F689-D1236EC8D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34610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48D61-08B5-2C1F-401F-168CEF77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0214A-74B6-F33A-2E74-E62875F0D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66438-8599-CB43-233B-1FDECFC96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16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FC346-83ED-46DB-184D-B65243856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29893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394BD-E01B-A82D-C9B6-6277EC14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66C9F-0CA8-63BE-FF7C-A36D90450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BCB3A-CB5D-74C2-E7C2-394827FAD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17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98D43-3ADD-DFC8-FC44-F79AD0C68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729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B44A-4D5C-167F-FF4C-FBDF9853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2F067-2646-8AFA-0C5A-B5C3C40CC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AFE21-FFA3-72FA-A69D-F0D34426C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18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DC4CA-0582-FEA6-8FED-1A8A2E2D2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60591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1B280-91AC-961B-8473-90A39585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8852D-AA43-69BB-D3CC-FA1F8E707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F4E87-CC12-AA81-92DC-9EF4FAB6D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19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4077F-5FD7-4B4A-19E0-D2555421D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19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843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571D5-8103-5135-715C-38EC1F441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A29C7-2119-9446-5409-E2A844166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E9483-378B-5B75-1F24-07962D09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18151-3B8E-63C2-9146-07916586A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6792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0AA5-AE2B-05E9-B3BE-FDCD2C07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79F26-4539-5ABC-2EE1-80C7ACA93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E8458-77CB-9A99-4FC4-8D1F52EFC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20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AEAC-0862-66EE-8E95-973C93573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4481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7336-A690-5A28-1D49-87046C18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63D6A-E45C-9776-367A-94B40D167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5AA23-659D-7F2B-A896-8422A5D8F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21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9F015-3A6C-BCB3-7446-46C207E0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16574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7B057-1F2C-DB1C-FCB9-24633333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C2298-F94C-C55B-BC52-715361BF6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EBA34-E606-C488-AA66-706E49FAB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22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8B3B8-C895-05E6-7C7F-33DF63887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1105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7EFC-7DD0-90D3-ECA0-B44F5F6E7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CF4BD-AA6F-B5D2-9831-66D206481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A9013-4DA9-DFE9-E075-3B25B7F59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23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794E3-8CFA-AD7E-D0AF-42AD652DD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6629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3C3E2-C5E0-4076-B288-BF078F87C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9936D-4F5B-1B76-126B-D629EC5FA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86826-BFAC-64FB-E658-81501D996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24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F542-0010-F574-AFA7-7AA4C8A00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2182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2CD4-84F8-1D9F-EAA9-EEBE1E3E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28AD6-B3D4-2F3B-07A1-EDC4691E1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5791A-4159-DCBE-24DF-DBE717F9A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25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6BF41-837A-7F25-68E6-BA3EE53F6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814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9318F-E4A9-E406-C969-DCC30D56C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3B900-A507-34EE-5F2D-53893FE84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1FCB0-792F-3166-838D-1ED40C2A1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26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76FF2-F1C7-D37A-2794-41D88D10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8913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53C4-7379-14AD-9EDA-122AF6D70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79FCE-DD56-792E-57CA-3F9D0F864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8FDBC-2326-84F9-325A-D22227377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27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62A24-2C9D-B354-71E1-074BD53DD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2841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F1E6A-E4DF-8B9E-FD25-EF789893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7F907-90B4-9B9E-5BB4-370A33DFE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C2500-D967-75B4-6BE2-046DC36A2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28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635B2-4C07-2E5A-6D5C-3C4738CA9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8571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B1B15-F735-A0D4-1F4F-5C06582CE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6F117-26A7-891B-5F28-1DD515A88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BF03F-749B-37DA-16EF-7A69AAB8D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29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DD66C-A367-FA6B-B7CC-CE5043741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29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4166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8980-9CF6-2DF5-04E0-4F19B6F0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7AF21-C974-32C0-443B-2EA709FCE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2357A-E7BF-DB53-D36F-43C0898DD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3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D3256-5D6F-F033-6DF3-E8305DB8A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941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CDE0-F318-A342-9065-C7073C22A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64D63-D319-6C4C-FC09-5CC972806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1C548-1797-F995-2ECF-B6D54B73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30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40463-6C04-C7CE-C555-4337801E5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30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363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D2FF9-EA3B-9998-E643-23DBA466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DCDC8-31C5-5FA4-BB98-62ED60AEA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3070B-523A-10EE-EDAA-90F742D44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31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7133-3584-2AA7-8A83-054FEC06D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31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62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C9AD-E933-B146-8FDB-678EFF433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187B0-4529-4CEB-D084-EE9601712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55DE3-A1AC-7415-8CF2-160EDF4B7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4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DE081-763D-E4E7-B0AA-78C86BFF4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148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1FCE-D4A1-A72E-A94E-1F5802A20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77AC9-2E58-194F-363D-C7A6CD405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4FC19-DDB6-7154-BDCD-9E814009F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5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9D7E9-025F-4BFE-84FE-3AB39D1A0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897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47F6-ABA3-0314-A1A5-A7DC3621D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F79AF-4ADA-8360-2130-994CFD89A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13642-38CF-AC71-3F71-18F9D1756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6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699FF-5B35-5A06-2BBB-0126C8D67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6410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D13C-1610-E896-1FDA-5D541096E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9D333-EE53-DD7D-1A95-3A9E6D740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D5BB7-E975-2705-2EF8-9D625DE52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7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AE6C-DBE9-423F-5576-4DBF6D4D7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912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B5D65-EEA2-CA32-A4CA-E6478F54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09BDF-DEE2-1E56-62B2-B52217FB7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D5BBF-BC79-CC2F-0894-39C702DE2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8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6FEE9-D156-D56F-2D62-4883968EB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939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67C81-66D1-C71C-DE5D-6E22CCDC0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CD253-A08E-877E-5168-4D9A8392B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9F62A-D098-29E5-6826-820D587F9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0E79F63-B07E-4301-8F46-9EBBE26146C2}" type="slidenum">
              <a:rPr lang="en-BE" smtClean="0"/>
              <a:t>9</a:t>
            </a:fld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35850-DE9E-1F2F-C1BF-AE8EC9BFD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56B74-F63D-4CC7-BFA9-D133147308CB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8133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A-IASB top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5637" y="-5605635"/>
            <a:ext cx="980726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5560" y="139799"/>
            <a:ext cx="9792915" cy="768921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alt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2080" y="561256"/>
            <a:ext cx="40784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4" name="Picture 3" descr="Ligne_orange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336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5" name="Picture 3" descr="Ligne_orange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" y="275870"/>
            <a:ext cx="1480216" cy="147902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D532F0-1531-2DE2-F403-F8EF5EE3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4169" y="6460536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456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35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32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77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12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32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A-IASB Lef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274638"/>
            <a:ext cx="9385374" cy="755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22127D-7255-4757-AA89-326A6AE90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6"/>
            <a:ext cx="1247780" cy="68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5" name="Picture 3" descr="Ligne_orange">
            <a:extLst>
              <a:ext uri="{FF2B5EF4-FFF2-40B4-BE49-F238E27FC236}">
                <a16:creationId xmlns:a16="http://schemas.microsoft.com/office/drawing/2014/main" id="{02DA6624-9A3F-438A-9157-7A56FAC20C55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0" y="-4366"/>
            <a:ext cx="18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" y="275870"/>
            <a:ext cx="1480216" cy="147902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79575" y="1600200"/>
            <a:ext cx="9385043" cy="4525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9FFD6C8-4B8C-4DD9-9B56-365E3FD9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7569" y="6337452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81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255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54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9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185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109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236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0863" y="6021288"/>
            <a:ext cx="936625" cy="6478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520" y="6019057"/>
            <a:ext cx="936625" cy="6478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00177" y="6019057"/>
            <a:ext cx="936625" cy="6478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587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055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Click to edit Master title style</a:t>
            </a:r>
            <a:endParaRPr lang="nl-BE" alt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Edit Master text styles</a:t>
            </a:r>
          </a:p>
          <a:p>
            <a:pPr lvl="1"/>
            <a:r>
              <a:rPr lang="en-US" altLang="nl-BE" dirty="0"/>
              <a:t>Second level</a:t>
            </a:r>
          </a:p>
          <a:p>
            <a:pPr lvl="2"/>
            <a:r>
              <a:rPr lang="en-US" altLang="nl-BE" dirty="0"/>
              <a:t>Third level</a:t>
            </a:r>
          </a:p>
          <a:p>
            <a:pPr lvl="3"/>
            <a:r>
              <a:rPr lang="en-US" altLang="nl-BE" dirty="0"/>
              <a:t>Fourth level</a:t>
            </a:r>
          </a:p>
          <a:p>
            <a:pPr lvl="4"/>
            <a:r>
              <a:rPr lang="en-US" altLang="nl-BE" dirty="0"/>
              <a:t>Fifth level</a:t>
            </a:r>
            <a:endParaRPr lang="nl-BE" altLang="nl-BE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EEFDC49-5342-7104-AF1F-B3322269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0B409-0728-42AF-9CC6-CE49FE475CF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969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F8BCE5-4DF6-D348-571F-B0487818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184" y="230328"/>
            <a:ext cx="9699191" cy="1325562"/>
          </a:xfrm>
        </p:spPr>
        <p:txBody>
          <a:bodyPr/>
          <a:lstStyle/>
          <a:p>
            <a:r>
              <a:rPr lang="en-US" noProof="0" dirty="0"/>
              <a:t>BRAMS : advances on Trajectory retrieval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14DB1-F56B-9F53-D293-736F83A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</a:t>
            </a:fld>
            <a:endParaRPr lang="en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B9184-289E-173F-1C4B-647E9685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496" y="1804307"/>
            <a:ext cx="9385043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fr-BE" sz="3200" dirty="0">
                <a:latin typeface="+mj-lt"/>
              </a:rPr>
              <a:t>Content</a:t>
            </a:r>
          </a:p>
          <a:p>
            <a:pPr marL="628650" indent="-571500"/>
            <a:endParaRPr lang="fr-BE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628650" indent="-571500">
              <a:buFont typeface="+mj-lt"/>
              <a:buAutoNum type="arabicPeriod"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Initial state and limitations</a:t>
            </a:r>
          </a:p>
          <a:p>
            <a:pPr marL="628650" indent="-571500">
              <a:buFont typeface="+mj-lt"/>
              <a:buAutoNum type="arabicPeriod"/>
            </a:pPr>
            <a:endParaRPr lang="fr-B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628650" indent="-571500">
              <a:buFont typeface="+mj-lt"/>
              <a:buAutoNum type="arabicPeriod"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Current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advances</a:t>
            </a:r>
            <a:endParaRPr lang="fr-B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628650" indent="-571500">
              <a:buFont typeface="+mj-lt"/>
              <a:buAutoNum type="arabicPeriod"/>
            </a:pPr>
            <a:endParaRPr lang="fr-B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628650" indent="-571500">
              <a:buFont typeface="+mj-lt"/>
              <a:buAutoNum type="arabicPeriod"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Future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work</a:t>
            </a:r>
            <a:endParaRPr lang="fr-B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628650" indent="-571500"/>
            <a:endParaRPr lang="fr-BE" sz="20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660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E693-D111-8E93-9671-ABD17CCE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A7F5F-38DA-B286-A768-C982D891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10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935835C4-D861-982C-20DD-1B3E0D7AFFFD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6C7D5DB-CA9D-8212-3F38-BE16DABDE7E3}"/>
              </a:ext>
            </a:extLst>
          </p:cNvPr>
          <p:cNvSpPr txBox="1">
            <a:spLocks/>
          </p:cNvSpPr>
          <p:nvPr/>
        </p:nvSpPr>
        <p:spPr bwMode="auto">
          <a:xfrm>
            <a:off x="4311181" y="1326470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Airplane</a:t>
            </a: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substraction</a:t>
            </a:r>
            <a:endParaRPr lang="fr-BE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CA172C-970F-660F-9897-74204F0E6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355870"/>
            <a:ext cx="8021757" cy="62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D6455-9E77-0873-504A-726269E1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DCB48-BC32-04A0-C447-21CF5133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11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88102CCC-92D7-8A93-7802-CA908E4B6DC3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2AFF3C6-E729-7420-DB9F-43BB7BC0AE7D}"/>
              </a:ext>
            </a:extLst>
          </p:cNvPr>
          <p:cNvSpPr txBox="1">
            <a:spLocks/>
          </p:cNvSpPr>
          <p:nvPr/>
        </p:nvSpPr>
        <p:spPr bwMode="auto">
          <a:xfrm>
            <a:off x="4311181" y="1326470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Airplane</a:t>
            </a: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substraction</a:t>
            </a:r>
            <a:endParaRPr lang="fr-BE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A1569A-4C90-232A-A5C8-64F90A4F7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069" y="351656"/>
            <a:ext cx="8021757" cy="62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02FFD-F9DE-A6B2-120C-D236BF8F1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A2D9B-21B0-9E60-6730-A332FADB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12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C9295F21-B1D4-E49E-AD3E-AE295BF398C1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84D3483-195C-114C-71B7-53EBDEC67E7C}"/>
              </a:ext>
            </a:extLst>
          </p:cNvPr>
          <p:cNvSpPr txBox="1">
            <a:spLocks/>
          </p:cNvSpPr>
          <p:nvPr/>
        </p:nvSpPr>
        <p:spPr bwMode="auto">
          <a:xfrm>
            <a:off x="7062545" y="2175669"/>
            <a:ext cx="437586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endParaRPr lang="fr-BE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 algn="ctr">
              <a:buNone/>
            </a:pP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« Punches a </a:t>
            </a:r>
            <a:r>
              <a:rPr lang="fr-BE" sz="2400" b="1" dirty="0" err="1">
                <a:solidFill>
                  <a:schemeClr val="bg2">
                    <a:lumMod val="10000"/>
                  </a:schemeClr>
                </a:solidFill>
              </a:rPr>
              <a:t>hole</a:t>
            </a: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» in the </a:t>
            </a:r>
            <a:r>
              <a:rPr lang="fr-BE" sz="2400" b="1" dirty="0" err="1">
                <a:solidFill>
                  <a:schemeClr val="bg2">
                    <a:lumMod val="10000"/>
                  </a:schemeClr>
                </a:solidFill>
              </a:rPr>
              <a:t>spectra</a:t>
            </a: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fr-BE" sz="2400" b="1" dirty="0" err="1">
                <a:solidFill>
                  <a:schemeClr val="bg2">
                    <a:lumMod val="10000"/>
                  </a:schemeClr>
                </a:solidFill>
              </a:rPr>
              <a:t>echoes</a:t>
            </a: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57150" indent="0" algn="ctr">
              <a:buNone/>
            </a:pPr>
            <a:endParaRPr lang="fr-BE" sz="2400" b="1" dirty="0">
              <a:solidFill>
                <a:schemeClr val="bg2">
                  <a:lumMod val="10000"/>
                </a:schemeClr>
              </a:solidFill>
            </a:endParaRPr>
          </a:p>
          <a:p>
            <a:pPr indent="-285750" algn="ctr">
              <a:buFont typeface="Symbol" panose="05050102010706020507" pitchFamily="18" charset="2"/>
              <a:buChar char="Þ"/>
            </a:pP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Loss of </a:t>
            </a:r>
            <a:r>
              <a:rPr lang="fr-BE" sz="2400" b="1" dirty="0" err="1">
                <a:solidFill>
                  <a:schemeClr val="bg2">
                    <a:lumMod val="10000"/>
                  </a:schemeClr>
                </a:solidFill>
              </a:rPr>
              <a:t>energy</a:t>
            </a:r>
            <a:endParaRPr lang="fr-BE" sz="2400" b="1" dirty="0">
              <a:solidFill>
                <a:schemeClr val="bg2">
                  <a:lumMod val="10000"/>
                </a:schemeClr>
              </a:solidFill>
            </a:endParaRPr>
          </a:p>
          <a:p>
            <a:pPr indent="-285750" algn="ctr">
              <a:buFont typeface="Symbol" panose="05050102010706020507" pitchFamily="18" charset="2"/>
              <a:buChar char="Þ"/>
            </a:pPr>
            <a:r>
              <a:rPr lang="fr-BE" sz="2400" b="1" dirty="0" err="1">
                <a:solidFill>
                  <a:schemeClr val="bg2">
                    <a:lumMod val="10000"/>
                  </a:schemeClr>
                </a:solidFill>
              </a:rPr>
              <a:t>Distorted</a:t>
            </a: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b="1" dirty="0" err="1">
                <a:solidFill>
                  <a:schemeClr val="bg2">
                    <a:lumMod val="10000"/>
                  </a:schemeClr>
                </a:solidFill>
              </a:rPr>
              <a:t>shape</a:t>
            </a:r>
            <a:endParaRPr lang="fr-BE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6145D7-D057-119D-9195-E976200C7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/>
          <a:stretch>
            <a:fillRect/>
          </a:stretch>
        </p:blipFill>
        <p:spPr>
          <a:xfrm>
            <a:off x="1832882" y="1617492"/>
            <a:ext cx="5519607" cy="4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A50C5-148C-5F15-5CC6-1D74FA3E4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564B4-4AF0-A138-4DBE-193645D0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13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11D5B473-1493-3963-C571-83A0246FB8FA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B6630E5-F795-AC1A-EC85-FAE42E11B456}"/>
              </a:ext>
            </a:extLst>
          </p:cNvPr>
          <p:cNvSpPr txBox="1">
            <a:spLocks/>
          </p:cNvSpPr>
          <p:nvPr/>
        </p:nvSpPr>
        <p:spPr bwMode="auto">
          <a:xfrm>
            <a:off x="3813001" y="1465306"/>
            <a:ext cx="6159674" cy="41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Poorly</a:t>
            </a:r>
            <a:r>
              <a:rPr lang="fr-B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fr-BE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estimated</a:t>
            </a:r>
            <a:r>
              <a:rPr lang="fr-B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SNR &amp; </a:t>
            </a:r>
            <a:r>
              <a:rPr lang="fr-BE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Uncertainties</a:t>
            </a:r>
            <a:endParaRPr lang="fr-BE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00050"/>
            <a:r>
              <a:rPr lang="fr-BE" sz="2400" dirty="0">
                <a:latin typeface="+mj-lt"/>
              </a:rPr>
              <a:t>Good </a:t>
            </a:r>
            <a:r>
              <a:rPr lang="fr-BE" sz="2400" dirty="0" err="1">
                <a:latin typeface="+mj-lt"/>
              </a:rPr>
              <a:t>measurements</a:t>
            </a:r>
            <a:r>
              <a:rPr lang="fr-BE" sz="2400" dirty="0">
                <a:latin typeface="+mj-lt"/>
              </a:rPr>
              <a:t> are </a:t>
            </a:r>
            <a:r>
              <a:rPr lang="fr-BE" sz="2400" dirty="0" err="1">
                <a:latin typeface="+mj-lt"/>
              </a:rPr>
              <a:t>ignored</a:t>
            </a:r>
            <a:r>
              <a:rPr lang="fr-BE" sz="2400" dirty="0">
                <a:latin typeface="+mj-lt"/>
              </a:rPr>
              <a:t> </a:t>
            </a:r>
            <a:br>
              <a:rPr lang="fr-BE" sz="2400" dirty="0">
                <a:latin typeface="+mj-lt"/>
              </a:rPr>
            </a:br>
            <a:r>
              <a:rPr lang="fr-BE" sz="2400" dirty="0">
                <a:latin typeface="+mj-lt"/>
              </a:rPr>
              <a:t>	=&gt; Loss information</a:t>
            </a:r>
          </a:p>
          <a:p>
            <a:pPr marL="400050"/>
            <a:endParaRPr lang="fr-BE" sz="2400" dirty="0">
              <a:latin typeface="+mj-lt"/>
            </a:endParaRPr>
          </a:p>
          <a:p>
            <a:pPr marL="400050"/>
            <a:r>
              <a:rPr lang="fr-BE" sz="2400" dirty="0">
                <a:latin typeface="+mj-lt"/>
              </a:rPr>
              <a:t>Noisy </a:t>
            </a:r>
            <a:r>
              <a:rPr lang="fr-BE" sz="2400" dirty="0" err="1">
                <a:latin typeface="+mj-lt"/>
              </a:rPr>
              <a:t>measurements</a:t>
            </a:r>
            <a:r>
              <a:rPr lang="fr-BE" sz="2400" dirty="0">
                <a:latin typeface="+mj-lt"/>
              </a:rPr>
              <a:t> are </a:t>
            </a:r>
            <a:r>
              <a:rPr lang="fr-BE" sz="2400" dirty="0" err="1">
                <a:latin typeface="+mj-lt"/>
              </a:rPr>
              <a:t>given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too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much</a:t>
            </a:r>
            <a:r>
              <a:rPr lang="fr-BE" sz="2400" dirty="0">
                <a:latin typeface="+mj-lt"/>
              </a:rPr>
              <a:t> importance </a:t>
            </a:r>
          </a:p>
          <a:p>
            <a:pPr marL="57150" indent="0">
              <a:buNone/>
            </a:pPr>
            <a:r>
              <a:rPr lang="fr-BE" sz="2400" dirty="0">
                <a:latin typeface="+mj-lt"/>
              </a:rPr>
              <a:t>	=&gt; </a:t>
            </a:r>
            <a:r>
              <a:rPr lang="fr-BE" sz="2400" dirty="0" err="1">
                <a:latin typeface="+mj-lt"/>
              </a:rPr>
              <a:t>Deterioration</a:t>
            </a:r>
            <a:r>
              <a:rPr lang="fr-BE" sz="2400" dirty="0">
                <a:latin typeface="+mj-lt"/>
              </a:rPr>
              <a:t> of the fit</a:t>
            </a:r>
          </a:p>
        </p:txBody>
      </p:sp>
    </p:spTree>
    <p:extLst>
      <p:ext uri="{BB962C8B-B14F-4D97-AF65-F5344CB8AC3E}">
        <p14:creationId xmlns:p14="http://schemas.microsoft.com/office/powerpoint/2010/main" val="93857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10DD-3010-A13A-BCF3-1FE3FBA44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FBEA2-AA99-E5E7-FC5D-91C3B862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14</a:t>
            </a:fld>
            <a:endParaRPr lang="en-BE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66C19EB9-E297-6C73-B9CB-349DC60A7147}"/>
              </a:ext>
            </a:extLst>
          </p:cNvPr>
          <p:cNvSpPr txBox="1">
            <a:spLocks/>
          </p:cNvSpPr>
          <p:nvPr/>
        </p:nvSpPr>
        <p:spPr bwMode="auto">
          <a:xfrm>
            <a:off x="1649516" y="280194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</a:t>
            </a:r>
            <a:br>
              <a:rPr lang="en-US" dirty="0"/>
            </a:br>
            <a:endParaRPr lang="en-US"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E401CD3C-2276-F5D9-5E7B-79679C84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99" y="1905592"/>
            <a:ext cx="11100063" cy="1433068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4414B42-F64E-EF25-1D3B-C542614EACC0}"/>
              </a:ext>
            </a:extLst>
          </p:cNvPr>
          <p:cNvSpPr txBox="1">
            <a:spLocks/>
          </p:cNvSpPr>
          <p:nvPr/>
        </p:nvSpPr>
        <p:spPr bwMode="auto">
          <a:xfrm>
            <a:off x="1487066" y="3578041"/>
            <a:ext cx="5572975" cy="34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2400" dirty="0">
              <a:latin typeface="+mj-lt"/>
            </a:endParaRPr>
          </a:p>
          <a:p>
            <a:pPr marL="57150" indent="0">
              <a:buNone/>
            </a:pPr>
            <a:r>
              <a:rPr lang="fr-BE" sz="2400" dirty="0">
                <a:solidFill>
                  <a:srgbClr val="FF0000"/>
                </a:solidFill>
                <a:latin typeface="+mj-lt"/>
              </a:rPr>
              <a:t>How to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determine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whether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two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echoes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belong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to the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same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event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 ?</a:t>
            </a:r>
          </a:p>
          <a:p>
            <a:pPr marL="57150" indent="0">
              <a:buNone/>
            </a:pPr>
            <a:endParaRPr lang="fr-BE" sz="2400" dirty="0">
              <a:latin typeface="+mj-lt"/>
            </a:endParaRPr>
          </a:p>
          <a:p>
            <a:pPr indent="-285750"/>
            <a:r>
              <a:rPr lang="fr-BE" sz="2400" dirty="0">
                <a:latin typeface="+mj-lt"/>
              </a:rPr>
              <a:t>Fragmentation</a:t>
            </a:r>
            <a:endParaRPr lang="fr-BE" sz="1800" dirty="0">
              <a:latin typeface="+mj-lt"/>
            </a:endParaRPr>
          </a:p>
          <a:p>
            <a:pPr indent="-285750"/>
            <a:r>
              <a:rPr lang="fr-BE" sz="2400" dirty="0" err="1">
                <a:latin typeface="+mj-lt"/>
              </a:rPr>
              <a:t>Spurious</a:t>
            </a:r>
            <a:r>
              <a:rPr lang="fr-BE" sz="2400" dirty="0">
                <a:latin typeface="+mj-lt"/>
              </a:rPr>
              <a:t> data</a:t>
            </a:r>
          </a:p>
          <a:p>
            <a:pPr indent="-285750"/>
            <a:r>
              <a:rPr lang="fr-BE" sz="2400" dirty="0" err="1">
                <a:latin typeface="+mj-lt"/>
              </a:rPr>
              <a:t>Simultaneous</a:t>
            </a:r>
            <a:r>
              <a:rPr lang="fr-BE" sz="2400" dirty="0">
                <a:latin typeface="+mj-lt"/>
              </a:rPr>
              <a:t> </a:t>
            </a:r>
            <a:r>
              <a:rPr lang="fr-BE" sz="2400" dirty="0" err="1">
                <a:latin typeface="+mj-lt"/>
              </a:rPr>
              <a:t>events</a:t>
            </a:r>
            <a:endParaRPr lang="fr-BE" sz="3200" dirty="0">
              <a:latin typeface="+mj-lt"/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830CA80-9EBC-01BE-9E29-6B87C172605A}"/>
              </a:ext>
            </a:extLst>
          </p:cNvPr>
          <p:cNvSpPr/>
          <p:nvPr/>
        </p:nvSpPr>
        <p:spPr>
          <a:xfrm rot="5400000" flipH="1" flipV="1">
            <a:off x="6379328" y="2728119"/>
            <a:ext cx="657311" cy="1401760"/>
          </a:xfrm>
          <a:prstGeom prst="curvedRight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881C9-447C-3A6C-A653-09A603F4784C}"/>
              </a:ext>
            </a:extLst>
          </p:cNvPr>
          <p:cNvSpPr txBox="1"/>
          <p:nvPr/>
        </p:nvSpPr>
        <p:spPr>
          <a:xfrm>
            <a:off x="7402325" y="3375007"/>
            <a:ext cx="174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91A1B"/>
                </a:solidFill>
                <a:latin typeface="+mj-lt"/>
              </a:rPr>
              <a:t>L1.5 ?</a:t>
            </a:r>
            <a:endParaRPr lang="en-BE" sz="2800" dirty="0">
              <a:solidFill>
                <a:srgbClr val="191A1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49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A3C3F-181B-94A0-4907-A1FA5937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99BCA8F-7472-BA08-8B5C-BFE0E90E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16" y="280194"/>
            <a:ext cx="9699191" cy="1325562"/>
          </a:xfrm>
        </p:spPr>
        <p:txBody>
          <a:bodyPr/>
          <a:lstStyle/>
          <a:p>
            <a:pPr algn="ctr"/>
            <a:r>
              <a:rPr lang="en-US" noProof="0" dirty="0"/>
              <a:t>Limitations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C0CC2-09BC-3076-ECCD-11065287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15</a:t>
            </a:fld>
            <a:endParaRPr lang="en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B73E1BD-1CFE-977C-A3CB-6CA327C9F57E}"/>
              </a:ext>
            </a:extLst>
          </p:cNvPr>
          <p:cNvSpPr txBox="1">
            <a:spLocks/>
          </p:cNvSpPr>
          <p:nvPr/>
        </p:nvSpPr>
        <p:spPr bwMode="auto">
          <a:xfrm>
            <a:off x="1681445" y="3429000"/>
            <a:ext cx="7772797" cy="329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1800" dirty="0">
              <a:latin typeface="+mn-lt"/>
            </a:endParaRPr>
          </a:p>
          <a:p>
            <a:pPr marL="400050"/>
            <a:r>
              <a:rPr lang="fr-BE" sz="2400" dirty="0">
                <a:latin typeface="+mn-lt"/>
              </a:rPr>
              <a:t>Slow (± min/call)</a:t>
            </a:r>
          </a:p>
          <a:p>
            <a:pPr marL="400050"/>
            <a:endParaRPr lang="fr-BE" sz="2400" dirty="0">
              <a:latin typeface="+mn-lt"/>
            </a:endParaRPr>
          </a:p>
          <a:p>
            <a:pPr marL="400050"/>
            <a:r>
              <a:rPr lang="fr-BE" sz="2400" dirty="0" err="1">
                <a:latin typeface="+mn-lt"/>
              </a:rPr>
              <a:t>Unstable</a:t>
            </a:r>
            <a:r>
              <a:rPr lang="fr-BE" sz="2400" dirty="0">
                <a:latin typeface="+mn-lt"/>
              </a:rPr>
              <a:t> </a:t>
            </a:r>
          </a:p>
          <a:p>
            <a:pPr marL="400050"/>
            <a:endParaRPr lang="fr-BE" sz="2400" dirty="0">
              <a:latin typeface="+mn-lt"/>
            </a:endParaRPr>
          </a:p>
          <a:p>
            <a:pPr marL="400050"/>
            <a:r>
              <a:rPr lang="fr-BE" sz="2400" dirty="0" err="1">
                <a:latin typeface="+mn-lt"/>
              </a:rPr>
              <a:t>Rigid</a:t>
            </a:r>
            <a:r>
              <a:rPr lang="fr-BE" sz="2400" dirty="0">
                <a:latin typeface="+mn-lt"/>
              </a:rPr>
              <a:t> structure : Hard to </a:t>
            </a:r>
            <a:r>
              <a:rPr lang="fr-BE" sz="2400" dirty="0" err="1">
                <a:latin typeface="+mn-lt"/>
              </a:rPr>
              <a:t>implement</a:t>
            </a:r>
            <a:r>
              <a:rPr lang="fr-BE" sz="2400" dirty="0">
                <a:latin typeface="+mn-lt"/>
              </a:rPr>
              <a:t> new </a:t>
            </a:r>
            <a:r>
              <a:rPr lang="fr-BE" sz="2400" dirty="0" err="1">
                <a:latin typeface="+mn-lt"/>
              </a:rPr>
              <a:t>features</a:t>
            </a:r>
            <a:r>
              <a:rPr lang="fr-BE" sz="2400" dirty="0">
                <a:latin typeface="+mn-lt"/>
              </a:rPr>
              <a:t> </a:t>
            </a:r>
            <a:br>
              <a:rPr lang="fr-BE" sz="2400" dirty="0">
                <a:latin typeface="+mn-lt"/>
              </a:rPr>
            </a:br>
            <a:r>
              <a:rPr lang="fr-BE" sz="2400" dirty="0">
                <a:latin typeface="+mn-lt"/>
              </a:rPr>
              <a:t>			(</a:t>
            </a:r>
            <a:r>
              <a:rPr lang="fr-BE" sz="2400" dirty="0" err="1">
                <a:latin typeface="+mn-lt"/>
              </a:rPr>
              <a:t>deceleration</a:t>
            </a:r>
            <a:r>
              <a:rPr lang="fr-BE" sz="2400" dirty="0">
                <a:latin typeface="+mn-lt"/>
              </a:rPr>
              <a:t>, new </a:t>
            </a:r>
            <a:r>
              <a:rPr lang="fr-BE" sz="2400" dirty="0" err="1">
                <a:latin typeface="+mn-lt"/>
              </a:rPr>
              <a:t>meas</a:t>
            </a:r>
            <a:r>
              <a:rPr lang="fr-BE" sz="2400" dirty="0">
                <a:latin typeface="+mn-lt"/>
              </a:rPr>
              <a:t>. types…)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B31C9D37-B498-CBE2-4226-77DB6F61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8" t="15403" r="23891" b="-34"/>
          <a:stretch>
            <a:fillRect/>
          </a:stretch>
        </p:blipFill>
        <p:spPr>
          <a:xfrm>
            <a:off x="4582955" y="1653712"/>
            <a:ext cx="4822912" cy="15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4F31-9A1F-E87E-D362-D0E5EA42A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4427FB4-9F73-1FBB-72DC-7320AD93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16" y="280194"/>
            <a:ext cx="9699191" cy="1325562"/>
          </a:xfrm>
        </p:spPr>
        <p:txBody>
          <a:bodyPr/>
          <a:lstStyle/>
          <a:p>
            <a:pPr algn="ctr"/>
            <a:r>
              <a:rPr lang="en-US" noProof="0" dirty="0"/>
              <a:t>Current progress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4E183-4C44-D1C0-1E86-BB64E357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16</a:t>
            </a:fld>
            <a:endParaRPr lang="en-BE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AF1D8460-6E53-9495-1204-027BEA954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>
            <a:fillRect/>
          </a:stretch>
        </p:blipFill>
        <p:spPr>
          <a:xfrm>
            <a:off x="1260334" y="1865843"/>
            <a:ext cx="11100063" cy="12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F914-4A63-6985-B419-75A605D5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A323545-90A5-2AF4-0856-21392711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/>
              <a:t>Solver (L2)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BDADE-30D9-244D-3FEC-6B7C0FE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17</a:t>
            </a:fld>
            <a:endParaRPr lang="en-BE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324C16-3F86-A5CA-FB27-42E53B92E8A7}"/>
              </a:ext>
            </a:extLst>
          </p:cNvPr>
          <p:cNvSpPr txBox="1">
            <a:spLocks/>
          </p:cNvSpPr>
          <p:nvPr/>
        </p:nvSpPr>
        <p:spPr bwMode="auto">
          <a:xfrm>
            <a:off x="1289957" y="2775857"/>
            <a:ext cx="7053943" cy="35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BE" sz="2000" dirty="0">
                <a:latin typeface="+mj-lt"/>
              </a:rPr>
              <a:t>Complete rewrite(s) of the L2 </a:t>
            </a:r>
            <a:r>
              <a:rPr lang="fr-BE" sz="2000" dirty="0" err="1">
                <a:latin typeface="+mj-lt"/>
              </a:rPr>
              <a:t>algorithm</a:t>
            </a:r>
            <a:r>
              <a:rPr lang="fr-BE" sz="2000" dirty="0">
                <a:latin typeface="+mj-lt"/>
              </a:rPr>
              <a:t> :</a:t>
            </a:r>
          </a:p>
          <a:p>
            <a:pPr marL="57150" indent="0">
              <a:buNone/>
            </a:pPr>
            <a:endParaRPr lang="fr-BE" sz="2000" dirty="0">
              <a:latin typeface="+mj-lt"/>
            </a:endParaRPr>
          </a:p>
          <a:p>
            <a:pPr marL="400050"/>
            <a:r>
              <a:rPr lang="fr-BE" sz="2000" dirty="0" err="1">
                <a:latin typeface="+mj-lt"/>
              </a:rPr>
              <a:t>Fully</a:t>
            </a:r>
            <a:r>
              <a:rPr lang="fr-BE" sz="2000">
                <a:latin typeface="+mj-lt"/>
              </a:rPr>
              <a:t> custom </a:t>
            </a:r>
            <a:r>
              <a:rPr lang="fr-BE" sz="2000" dirty="0" err="1">
                <a:latin typeface="+mj-lt"/>
              </a:rPr>
              <a:t>iterative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scheme</a:t>
            </a:r>
            <a:endParaRPr lang="fr-BE" sz="2000" dirty="0">
              <a:latin typeface="+mj-lt"/>
            </a:endParaRPr>
          </a:p>
          <a:p>
            <a:pPr marL="400050"/>
            <a:r>
              <a:rPr lang="fr-BE" sz="2000" dirty="0">
                <a:latin typeface="+mj-lt"/>
              </a:rPr>
              <a:t>More stable</a:t>
            </a:r>
          </a:p>
          <a:p>
            <a:pPr marL="400050"/>
            <a:r>
              <a:rPr lang="fr-BE" sz="2000" dirty="0">
                <a:latin typeface="+mj-lt"/>
              </a:rPr>
              <a:t>Massive Speed-up : </a:t>
            </a:r>
            <a:r>
              <a:rPr lang="fr-BE" sz="2000" dirty="0"/>
              <a:t>±</a:t>
            </a:r>
            <a:r>
              <a:rPr lang="fr-BE" sz="2000" dirty="0">
                <a:latin typeface="+mj-lt"/>
              </a:rPr>
              <a:t>45s -&gt; </a:t>
            </a:r>
            <a:r>
              <a:rPr lang="fr-BE" sz="2000" dirty="0"/>
              <a:t>±</a:t>
            </a:r>
            <a:r>
              <a:rPr lang="fr-BE" sz="2000" dirty="0">
                <a:latin typeface="+mj-lt"/>
              </a:rPr>
              <a:t>150ms</a:t>
            </a:r>
          </a:p>
          <a:p>
            <a:pPr marL="400050"/>
            <a:r>
              <a:rPr lang="fr-BE" sz="2000" dirty="0">
                <a:latin typeface="+mj-lt"/>
              </a:rPr>
              <a:t>Multi-</a:t>
            </a:r>
            <a:r>
              <a:rPr lang="fr-BE" sz="2000" dirty="0" err="1">
                <a:latin typeface="+mj-lt"/>
              </a:rPr>
              <a:t>emitter</a:t>
            </a:r>
            <a:r>
              <a:rPr lang="fr-BE" sz="2000" dirty="0">
                <a:latin typeface="+mj-lt"/>
              </a:rPr>
              <a:t> support</a:t>
            </a:r>
          </a:p>
          <a:p>
            <a:pPr marL="400050"/>
            <a:r>
              <a:rPr lang="fr-BE" sz="2000" dirty="0" err="1">
                <a:latin typeface="+mj-lt"/>
              </a:rPr>
              <a:t>Fully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modular</a:t>
            </a:r>
            <a:endParaRPr lang="fr-BE" sz="2000" dirty="0">
              <a:latin typeface="+mj-lt"/>
            </a:endParaRP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75D36B31-22E2-E87A-37E9-D294E2C49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7" y="1087664"/>
            <a:ext cx="5847427" cy="59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74149-7F70-A052-9242-91A79F2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665093F-44EA-618E-26D5-65A7B27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/>
              <a:t>Solver (L2) :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1F8B4A4-A450-E4FE-D104-E475A04FFA62}"/>
              </a:ext>
            </a:extLst>
          </p:cNvPr>
          <p:cNvSpPr txBox="1">
            <a:spLocks/>
          </p:cNvSpPr>
          <p:nvPr/>
        </p:nvSpPr>
        <p:spPr bwMode="auto">
          <a:xfrm>
            <a:off x="3806337" y="1082619"/>
            <a:ext cx="6203078" cy="49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BE" sz="2400" dirty="0">
                <a:latin typeface="+mj-lt"/>
              </a:rPr>
              <a:t>Example of </a:t>
            </a:r>
            <a:r>
              <a:rPr lang="fr-BE" sz="2400" dirty="0" err="1">
                <a:latin typeface="+mj-lt"/>
              </a:rPr>
              <a:t>modularity</a:t>
            </a:r>
            <a:r>
              <a:rPr lang="fr-BE" sz="2400" dirty="0">
                <a:latin typeface="+mj-lt"/>
              </a:rPr>
              <a:t> : </a:t>
            </a:r>
            <a:r>
              <a:rPr lang="fr-BE" sz="2400" dirty="0" err="1">
                <a:latin typeface="+mj-lt"/>
              </a:rPr>
              <a:t>Implementation</a:t>
            </a:r>
            <a:r>
              <a:rPr lang="fr-BE" sz="2400" dirty="0">
                <a:latin typeface="+mj-lt"/>
              </a:rPr>
              <a:t> of ToF</a:t>
            </a:r>
          </a:p>
          <a:p>
            <a:pPr marL="57150" indent="0">
              <a:buNone/>
            </a:pPr>
            <a:endParaRPr lang="fr-BE" sz="2400" dirty="0">
              <a:latin typeface="+mj-lt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82487B8-ECB6-7EC7-092B-3CDEB91E8592}"/>
              </a:ext>
            </a:extLst>
          </p:cNvPr>
          <p:cNvSpPr txBox="1"/>
          <p:nvPr/>
        </p:nvSpPr>
        <p:spPr>
          <a:xfrm>
            <a:off x="1444261" y="2690833"/>
            <a:ext cx="51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91A1B"/>
                </a:solidFill>
                <a:latin typeface="+mj-lt"/>
              </a:rPr>
              <a:t>L1</a:t>
            </a:r>
            <a:endParaRPr lang="en-BE" sz="2400" dirty="0">
              <a:solidFill>
                <a:srgbClr val="191A1B"/>
              </a:solidFill>
              <a:latin typeface="+mj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29974ED-FA6D-CF5C-3B64-87446D08B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6"/>
          <a:stretch>
            <a:fillRect/>
          </a:stretch>
        </p:blipFill>
        <p:spPr>
          <a:xfrm>
            <a:off x="3476933" y="2491338"/>
            <a:ext cx="693018" cy="280272"/>
          </a:xfrm>
          <a:prstGeom prst="rect">
            <a:avLst/>
          </a:prstGeom>
        </p:spPr>
      </p:pic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491D75A0-4C64-1753-2A80-E40AC628C728}"/>
              </a:ext>
            </a:extLst>
          </p:cNvPr>
          <p:cNvSpPr/>
          <p:nvPr/>
        </p:nvSpPr>
        <p:spPr>
          <a:xfrm flipH="1">
            <a:off x="2062420" y="2716255"/>
            <a:ext cx="1160637" cy="32918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19DB90F6-8A71-382D-B01D-49C2FBD4292F}"/>
              </a:ext>
            </a:extLst>
          </p:cNvPr>
          <p:cNvSpPr/>
          <p:nvPr/>
        </p:nvSpPr>
        <p:spPr>
          <a:xfrm>
            <a:off x="4361301" y="2757077"/>
            <a:ext cx="1160638" cy="32918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78C05104-7766-7F9C-1FAB-97622708921F}"/>
              </a:ext>
            </a:extLst>
          </p:cNvPr>
          <p:cNvSpPr txBox="1"/>
          <p:nvPr/>
        </p:nvSpPr>
        <p:spPr>
          <a:xfrm>
            <a:off x="4902095" y="2337668"/>
            <a:ext cx="43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91A1B"/>
                </a:solidFill>
              </a:rPr>
              <a:t>?</a:t>
            </a:r>
            <a:endParaRPr lang="en-BE" sz="2400" dirty="0">
              <a:solidFill>
                <a:srgbClr val="191A1B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725EFB5-758C-B742-90E8-4FF9FF340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82" y="1781296"/>
            <a:ext cx="4915153" cy="4692891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C2D05238-05F7-97D8-0E36-71E4A0430205}"/>
              </a:ext>
            </a:extLst>
          </p:cNvPr>
          <p:cNvSpPr txBox="1"/>
          <p:nvPr/>
        </p:nvSpPr>
        <p:spPr>
          <a:xfrm>
            <a:off x="5620548" y="2690834"/>
            <a:ext cx="187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91A1B"/>
                </a:solidFill>
                <a:latin typeface="+mj-lt"/>
              </a:rPr>
              <a:t>Trajectory</a:t>
            </a:r>
            <a:endParaRPr lang="en-BE" sz="2400" dirty="0">
              <a:solidFill>
                <a:srgbClr val="191A1B"/>
              </a:solidFill>
              <a:latin typeface="+mj-lt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8403747-D941-87DE-7812-8E8848FA0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3"/>
          <a:stretch>
            <a:fillRect/>
          </a:stretch>
        </p:blipFill>
        <p:spPr>
          <a:xfrm>
            <a:off x="3296913" y="2867180"/>
            <a:ext cx="1003987" cy="245642"/>
          </a:xfrm>
          <a:prstGeom prst="rect">
            <a:avLst/>
          </a:prstGeom>
        </p:spPr>
      </p:pic>
      <p:sp>
        <p:nvSpPr>
          <p:cNvPr id="25" name="TextBox 14">
            <a:extLst>
              <a:ext uri="{FF2B5EF4-FFF2-40B4-BE49-F238E27FC236}">
                <a16:creationId xmlns:a16="http://schemas.microsoft.com/office/drawing/2014/main" id="{CE2EDD7D-A5C8-52AC-21F0-2DAD61FBF293}"/>
              </a:ext>
            </a:extLst>
          </p:cNvPr>
          <p:cNvSpPr txBox="1"/>
          <p:nvPr/>
        </p:nvSpPr>
        <p:spPr>
          <a:xfrm>
            <a:off x="5999726" y="3412567"/>
            <a:ext cx="187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191A1B"/>
                </a:solidFill>
                <a:latin typeface="+mj-lt"/>
              </a:rPr>
              <a:t>Geometry</a:t>
            </a:r>
          </a:p>
          <a:p>
            <a:pPr algn="ctr"/>
            <a:r>
              <a:rPr lang="en-GB" sz="2200" dirty="0">
                <a:solidFill>
                  <a:srgbClr val="191A1B"/>
                </a:solidFill>
                <a:latin typeface="+mj-lt"/>
              </a:rPr>
              <a:t>Model</a:t>
            </a:r>
            <a:endParaRPr lang="en-BE" sz="2200" dirty="0">
              <a:solidFill>
                <a:srgbClr val="191A1B"/>
              </a:solidFill>
              <a:latin typeface="+mj-lt"/>
            </a:endParaRPr>
          </a:p>
        </p:txBody>
      </p:sp>
      <p:sp>
        <p:nvSpPr>
          <p:cNvPr id="27" name="Flèche : gauche 26">
            <a:extLst>
              <a:ext uri="{FF2B5EF4-FFF2-40B4-BE49-F238E27FC236}">
                <a16:creationId xmlns:a16="http://schemas.microsoft.com/office/drawing/2014/main" id="{6DFB7CFE-3B19-B5E2-3015-C58E593ACAC6}"/>
              </a:ext>
            </a:extLst>
          </p:cNvPr>
          <p:cNvSpPr/>
          <p:nvPr/>
        </p:nvSpPr>
        <p:spPr>
          <a:xfrm rot="5400000" flipH="1">
            <a:off x="5583998" y="3708153"/>
            <a:ext cx="1160637" cy="32918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9ABB678-54A8-4E76-A14F-F3852D950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48" y="4689278"/>
            <a:ext cx="1137557" cy="267439"/>
          </a:xfrm>
          <a:prstGeom prst="rect">
            <a:avLst/>
          </a:prstGeom>
        </p:spPr>
      </p:pic>
      <p:sp>
        <p:nvSpPr>
          <p:cNvPr id="30" name="Flèche : gauche 29">
            <a:extLst>
              <a:ext uri="{FF2B5EF4-FFF2-40B4-BE49-F238E27FC236}">
                <a16:creationId xmlns:a16="http://schemas.microsoft.com/office/drawing/2014/main" id="{8F5D6DAF-AEB9-4755-F160-DC446F9A9592}"/>
              </a:ext>
            </a:extLst>
          </p:cNvPr>
          <p:cNvSpPr/>
          <p:nvPr/>
        </p:nvSpPr>
        <p:spPr>
          <a:xfrm rot="13683531" flipH="1">
            <a:off x="4317825" y="3882743"/>
            <a:ext cx="1160637" cy="32918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4A5627A1-E515-8A38-B2D4-064FB9553448}"/>
              </a:ext>
            </a:extLst>
          </p:cNvPr>
          <p:cNvSpPr txBox="1"/>
          <p:nvPr/>
        </p:nvSpPr>
        <p:spPr>
          <a:xfrm>
            <a:off x="3135233" y="3986270"/>
            <a:ext cx="173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191A1B"/>
                </a:solidFill>
                <a:latin typeface="+mj-lt"/>
              </a:rPr>
              <a:t>Kinematic Model</a:t>
            </a:r>
            <a:endParaRPr lang="en-BE" sz="2200" dirty="0">
              <a:solidFill>
                <a:srgbClr val="191A1B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C3BCB-5AA0-132D-DDBC-EACC6E01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81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C902E-EA97-65E1-2EE9-0D8F98F42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25D4E8B-6A39-1570-C054-F48DC515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/>
              <a:t>Selector (L1.5)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158A2-99DB-4A71-B639-BB5E8CB2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19</a:t>
            </a:fld>
            <a:endParaRPr lang="en-BE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CA79FC01-340E-60BE-7C0B-6EC10D679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87" y="1247043"/>
            <a:ext cx="4275976" cy="55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791BA-AFC9-7FAA-FB1F-928D135DF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FBABE03-7432-97E6-CC12-41EEEB789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7"/>
          <a:stretch>
            <a:fillRect/>
          </a:stretch>
        </p:blipFill>
        <p:spPr>
          <a:xfrm>
            <a:off x="1314055" y="1747665"/>
            <a:ext cx="11100063" cy="11715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7BBB4-B857-7E4E-DDFE-E86C6F10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</a:t>
            </a:fld>
            <a:endParaRPr lang="en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EED70-D9F5-D73B-BDCA-6772F685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49" y="-126373"/>
            <a:ext cx="4672314" cy="1171575"/>
          </a:xfrm>
        </p:spPr>
        <p:txBody>
          <a:bodyPr/>
          <a:lstStyle/>
          <a:p>
            <a:pPr marL="57150" indent="0">
              <a:buNone/>
            </a:pPr>
            <a:endParaRPr lang="fr-BE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sz="3600" dirty="0">
                <a:solidFill>
                  <a:schemeClr val="bg2">
                    <a:lumMod val="10000"/>
                  </a:schemeClr>
                </a:solidFill>
              </a:rPr>
              <a:t>First a few </a:t>
            </a:r>
            <a:r>
              <a:rPr lang="fr-BE" sz="3600" dirty="0" err="1">
                <a:solidFill>
                  <a:schemeClr val="bg2">
                    <a:lumMod val="10000"/>
                  </a:schemeClr>
                </a:solidFill>
              </a:rPr>
              <a:t>definitions</a:t>
            </a:r>
            <a:r>
              <a:rPr lang="fr-BE" sz="3600" dirty="0">
                <a:solidFill>
                  <a:schemeClr val="bg2">
                    <a:lumMod val="10000"/>
                  </a:schemeClr>
                </a:solidFill>
              </a:rPr>
              <a:t> :</a:t>
            </a:r>
          </a:p>
          <a:p>
            <a:endParaRPr lang="fr-BE" sz="360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2C74D82A-DDAF-1E69-1C74-B6340840F904}"/>
              </a:ext>
            </a:extLst>
          </p:cNvPr>
          <p:cNvSpPr txBox="1">
            <a:spLocks/>
          </p:cNvSpPr>
          <p:nvPr/>
        </p:nvSpPr>
        <p:spPr bwMode="auto">
          <a:xfrm>
            <a:off x="1314055" y="3416582"/>
            <a:ext cx="2471861" cy="24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sz="2000" dirty="0"/>
              <a:t>L0 - Data collection </a:t>
            </a:r>
            <a:r>
              <a:rPr lang="fr-BE" sz="1800" dirty="0"/>
              <a:t>	              </a:t>
            </a:r>
          </a:p>
          <a:p>
            <a:r>
              <a:rPr lang="fr-BE" sz="1800" dirty="0" err="1"/>
              <a:t>Shifting</a:t>
            </a:r>
            <a:r>
              <a:rPr lang="fr-BE" sz="1800" dirty="0"/>
              <a:t> to audio </a:t>
            </a:r>
            <a:r>
              <a:rPr lang="fr-BE" sz="1800" dirty="0" err="1"/>
              <a:t>domain</a:t>
            </a:r>
            <a:endParaRPr lang="fr-BE" sz="1800" dirty="0"/>
          </a:p>
          <a:p>
            <a:r>
              <a:rPr lang="fr-BE" sz="1800" dirty="0"/>
              <a:t>Sampling signal</a:t>
            </a:r>
          </a:p>
          <a:p>
            <a:r>
              <a:rPr lang="fr-BE" sz="1800" dirty="0" err="1"/>
              <a:t>Determining</a:t>
            </a:r>
            <a:r>
              <a:rPr lang="fr-BE" sz="1800" dirty="0"/>
              <a:t> timestamps</a:t>
            </a:r>
          </a:p>
          <a:p>
            <a:r>
              <a:rPr lang="fr-BE" sz="1800" dirty="0" err="1"/>
              <a:t>Storing</a:t>
            </a:r>
            <a:r>
              <a:rPr lang="fr-BE" sz="1800" dirty="0"/>
              <a:t> data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1FAF58F7-2C0A-E0D1-AADF-6C635E052960}"/>
              </a:ext>
            </a:extLst>
          </p:cNvPr>
          <p:cNvSpPr txBox="1">
            <a:spLocks/>
          </p:cNvSpPr>
          <p:nvPr/>
        </p:nvSpPr>
        <p:spPr bwMode="auto">
          <a:xfrm>
            <a:off x="3628605" y="3253254"/>
            <a:ext cx="2681547" cy="24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sz="2000" dirty="0"/>
              <a:t>L1 – </a:t>
            </a:r>
            <a:r>
              <a:rPr lang="fr-BE" sz="2000" dirty="0" err="1"/>
              <a:t>Extracting</a:t>
            </a:r>
            <a:r>
              <a:rPr lang="fr-BE" sz="2000" dirty="0"/>
              <a:t> </a:t>
            </a:r>
            <a:r>
              <a:rPr lang="fr-BE" sz="2000" dirty="0" err="1"/>
              <a:t>measured</a:t>
            </a:r>
            <a:r>
              <a:rPr lang="fr-BE" sz="2000" dirty="0"/>
              <a:t> </a:t>
            </a:r>
            <a:r>
              <a:rPr lang="fr-BE" sz="2000" dirty="0" err="1"/>
              <a:t>quantites</a:t>
            </a:r>
            <a:br>
              <a:rPr lang="fr-BE" sz="1800" dirty="0"/>
            </a:br>
            <a:r>
              <a:rPr lang="fr-BE" sz="1800" dirty="0"/>
              <a:t>	              </a:t>
            </a:r>
          </a:p>
          <a:p>
            <a:r>
              <a:rPr lang="fr-BE" sz="1800" dirty="0" err="1"/>
              <a:t>Filtering</a:t>
            </a:r>
            <a:r>
              <a:rPr lang="fr-BE" sz="1800" dirty="0"/>
              <a:t> </a:t>
            </a:r>
            <a:r>
              <a:rPr lang="fr-BE" sz="1800" dirty="0" err="1"/>
              <a:t>parasitic</a:t>
            </a:r>
            <a:r>
              <a:rPr lang="fr-BE" sz="1800" dirty="0"/>
              <a:t> </a:t>
            </a:r>
            <a:r>
              <a:rPr lang="fr-BE" sz="1800" dirty="0" err="1"/>
              <a:t>signals</a:t>
            </a:r>
            <a:r>
              <a:rPr lang="fr-BE" sz="1800" dirty="0"/>
              <a:t> </a:t>
            </a:r>
            <a:br>
              <a:rPr lang="fr-BE" sz="1800" dirty="0"/>
            </a:br>
            <a:r>
              <a:rPr lang="fr-BE" sz="1800" dirty="0"/>
              <a:t>(beacon, </a:t>
            </a:r>
            <a:r>
              <a:rPr lang="fr-BE" sz="1800" dirty="0" err="1"/>
              <a:t>airplanes</a:t>
            </a:r>
            <a:r>
              <a:rPr lang="fr-BE" sz="1800" dirty="0"/>
              <a:t>)</a:t>
            </a:r>
          </a:p>
          <a:p>
            <a:r>
              <a:rPr lang="fr-BE" sz="1800" dirty="0" err="1"/>
              <a:t>Detecting</a:t>
            </a:r>
            <a:r>
              <a:rPr lang="fr-BE" sz="1800" dirty="0"/>
              <a:t> </a:t>
            </a:r>
            <a:r>
              <a:rPr lang="fr-BE" sz="1800" dirty="0" err="1"/>
              <a:t>echoes</a:t>
            </a:r>
            <a:endParaRPr lang="fr-BE" sz="1800" dirty="0"/>
          </a:p>
          <a:p>
            <a:r>
              <a:rPr lang="fr-BE" sz="1800" dirty="0" err="1"/>
              <a:t>Determining</a:t>
            </a:r>
            <a:r>
              <a:rPr lang="fr-BE" sz="1800" dirty="0"/>
              <a:t> T0,speed,…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5F6B8C5-B520-001B-77BF-241DC64A66A8}"/>
              </a:ext>
            </a:extLst>
          </p:cNvPr>
          <p:cNvSpPr txBox="1">
            <a:spLocks/>
          </p:cNvSpPr>
          <p:nvPr/>
        </p:nvSpPr>
        <p:spPr bwMode="auto">
          <a:xfrm>
            <a:off x="6096000" y="3253253"/>
            <a:ext cx="3048519" cy="24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sz="2000" dirty="0"/>
              <a:t>L2 – « </a:t>
            </a:r>
            <a:r>
              <a:rPr lang="fr-BE" sz="2000" dirty="0" err="1"/>
              <a:t>Trajectory</a:t>
            </a:r>
            <a:r>
              <a:rPr lang="fr-BE" sz="2000" dirty="0"/>
              <a:t> 	</a:t>
            </a:r>
            <a:r>
              <a:rPr lang="fr-BE" sz="2000" dirty="0" err="1"/>
              <a:t>Retrieval</a:t>
            </a:r>
            <a:r>
              <a:rPr lang="fr-BE" sz="2000" dirty="0"/>
              <a:t> »</a:t>
            </a:r>
            <a:br>
              <a:rPr lang="fr-BE" sz="1800" dirty="0"/>
            </a:br>
            <a:r>
              <a:rPr lang="fr-BE" sz="1800" dirty="0"/>
              <a:t>	              </a:t>
            </a:r>
          </a:p>
          <a:p>
            <a:r>
              <a:rPr lang="fr-BE" sz="1800" dirty="0" err="1"/>
              <a:t>Inferring</a:t>
            </a:r>
            <a:r>
              <a:rPr lang="fr-BE" sz="1800" dirty="0"/>
              <a:t> </a:t>
            </a:r>
            <a:r>
              <a:rPr lang="fr-BE" sz="1800" dirty="0" err="1"/>
              <a:t>meteor</a:t>
            </a:r>
            <a:r>
              <a:rPr lang="fr-BE" sz="1800" dirty="0"/>
              <a:t> </a:t>
            </a:r>
            <a:r>
              <a:rPr lang="fr-BE" sz="1800" dirty="0" err="1"/>
              <a:t>trajectory</a:t>
            </a:r>
            <a:r>
              <a:rPr lang="fr-BE" sz="1800" dirty="0"/>
              <a:t> </a:t>
            </a:r>
            <a:r>
              <a:rPr lang="fr-BE" sz="1800" dirty="0" err="1"/>
              <a:t>from</a:t>
            </a:r>
            <a:r>
              <a:rPr lang="fr-BE" sz="1800" dirty="0"/>
              <a:t> </a:t>
            </a:r>
            <a:r>
              <a:rPr lang="fr-BE" sz="1800" dirty="0" err="1"/>
              <a:t>measurements</a:t>
            </a:r>
            <a:endParaRPr lang="fr-BE" sz="1800" dirty="0"/>
          </a:p>
          <a:p>
            <a:r>
              <a:rPr lang="fr-BE" sz="1800" dirty="0"/>
              <a:t>Inverse </a:t>
            </a:r>
            <a:r>
              <a:rPr lang="fr-BE" sz="1800" dirty="0" err="1"/>
              <a:t>problem</a:t>
            </a:r>
            <a:r>
              <a:rPr lang="fr-BE" sz="1800" dirty="0"/>
              <a:t> </a:t>
            </a:r>
            <a:br>
              <a:rPr lang="fr-BE" sz="1800" dirty="0"/>
            </a:br>
            <a:r>
              <a:rPr lang="fr-BE" sz="1800" dirty="0"/>
              <a:t>=&gt; </a:t>
            </a:r>
            <a:r>
              <a:rPr lang="fr-BE" sz="1800" dirty="0" err="1"/>
              <a:t>Iterative</a:t>
            </a:r>
            <a:r>
              <a:rPr lang="fr-BE" sz="1800" dirty="0"/>
              <a:t> </a:t>
            </a:r>
            <a:r>
              <a:rPr lang="fr-BE" sz="1800" dirty="0" err="1"/>
              <a:t>scheme</a:t>
            </a:r>
            <a:endParaRPr lang="fr-BE" sz="1800" dirty="0"/>
          </a:p>
          <a:p>
            <a:r>
              <a:rPr lang="fr-BE" sz="1800" dirty="0" err="1"/>
              <a:t>Orbit</a:t>
            </a:r>
            <a:r>
              <a:rPr lang="fr-BE" sz="1800" dirty="0"/>
              <a:t> </a:t>
            </a:r>
            <a:r>
              <a:rPr lang="fr-BE" sz="1800" dirty="0" err="1"/>
              <a:t>determination</a:t>
            </a:r>
            <a:endParaRPr lang="fr-BE" sz="1800" dirty="0"/>
          </a:p>
          <a:p>
            <a:endParaRPr lang="fr-BE" sz="1800" dirty="0"/>
          </a:p>
          <a:p>
            <a:endParaRPr lang="fr-BE" sz="180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0CA436F-A257-BFA3-CE9B-5016F0128168}"/>
              </a:ext>
            </a:extLst>
          </p:cNvPr>
          <p:cNvSpPr txBox="1">
            <a:spLocks/>
          </p:cNvSpPr>
          <p:nvPr/>
        </p:nvSpPr>
        <p:spPr bwMode="auto">
          <a:xfrm>
            <a:off x="9235686" y="3285953"/>
            <a:ext cx="2956314" cy="24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sz="2000" dirty="0"/>
              <a:t>L3 – Large-</a:t>
            </a:r>
            <a:r>
              <a:rPr lang="fr-BE" sz="2000" dirty="0" err="1"/>
              <a:t>scale</a:t>
            </a:r>
            <a:r>
              <a:rPr lang="fr-BE" sz="2000" dirty="0"/>
              <a:t>      	</a:t>
            </a:r>
            <a:r>
              <a:rPr lang="fr-BE" sz="2000" dirty="0" err="1"/>
              <a:t>processing</a:t>
            </a:r>
            <a:br>
              <a:rPr lang="fr-BE" sz="1800" dirty="0"/>
            </a:br>
            <a:r>
              <a:rPr lang="fr-BE" sz="1800" dirty="0"/>
              <a:t>	              </a:t>
            </a:r>
          </a:p>
          <a:p>
            <a:r>
              <a:rPr lang="fr-BE" sz="1800" dirty="0" err="1"/>
              <a:t>Autonomous</a:t>
            </a:r>
            <a:r>
              <a:rPr lang="fr-BE" sz="1800" dirty="0"/>
              <a:t> </a:t>
            </a:r>
            <a:r>
              <a:rPr lang="fr-BE" sz="1800" dirty="0" err="1"/>
              <a:t>retrieval</a:t>
            </a:r>
            <a:endParaRPr lang="fr-BE" sz="1800" dirty="0"/>
          </a:p>
          <a:p>
            <a:r>
              <a:rPr lang="fr-BE" sz="1800" dirty="0"/>
              <a:t>Meteor </a:t>
            </a:r>
            <a:r>
              <a:rPr lang="fr-BE" sz="1800" dirty="0" err="1"/>
              <a:t>counts</a:t>
            </a:r>
            <a:endParaRPr lang="fr-BE" sz="1800" dirty="0"/>
          </a:p>
          <a:p>
            <a:r>
              <a:rPr lang="fr-BE" sz="1800" dirty="0"/>
              <a:t>Shower </a:t>
            </a:r>
            <a:r>
              <a:rPr lang="fr-BE" sz="1800" dirty="0" err="1"/>
              <a:t>activities</a:t>
            </a:r>
            <a:endParaRPr lang="fr-BE" sz="1800" dirty="0"/>
          </a:p>
          <a:p>
            <a:r>
              <a:rPr lang="fr-BE" sz="1800" dirty="0"/>
              <a:t>…</a:t>
            </a: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530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90FD-895D-20A3-DBFD-CE8F0C6FB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152CE19-C9AB-39FD-D506-3D811D1F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Echo characterization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C628CD-B166-F842-70BB-932F1ED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20</a:t>
            </a:fld>
            <a:endParaRPr lang="en-BE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0BD0F06-D19F-149C-5189-B84B1B71776B}"/>
              </a:ext>
            </a:extLst>
          </p:cNvPr>
          <p:cNvSpPr txBox="1">
            <a:spLocks/>
          </p:cNvSpPr>
          <p:nvPr/>
        </p:nvSpPr>
        <p:spPr bwMode="auto">
          <a:xfrm>
            <a:off x="3331994" y="1941366"/>
            <a:ext cx="6964532" cy="329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400" dirty="0">
                <a:ea typeface="Calibri Light" panose="020F0302020204030204" pitchFamily="34" charset="0"/>
              </a:rPr>
              <a:t>New </a:t>
            </a:r>
            <a:r>
              <a:rPr lang="fr-BE" sz="2400" dirty="0" err="1">
                <a:ea typeface="Calibri Light" panose="020F0302020204030204" pitchFamily="34" charset="0"/>
              </a:rPr>
              <a:t>airplane</a:t>
            </a:r>
            <a:r>
              <a:rPr lang="fr-BE" sz="2400" dirty="0">
                <a:ea typeface="Calibri Light" panose="020F0302020204030204" pitchFamily="34" charset="0"/>
              </a:rPr>
              <a:t> </a:t>
            </a:r>
            <a:r>
              <a:rPr lang="fr-BE" sz="2400" dirty="0" err="1">
                <a:ea typeface="Calibri Light" panose="020F0302020204030204" pitchFamily="34" charset="0"/>
              </a:rPr>
              <a:t>filtering</a:t>
            </a:r>
            <a:r>
              <a:rPr lang="fr-BE" sz="2400" dirty="0">
                <a:ea typeface="Calibri Light" panose="020F0302020204030204" pitchFamily="34" charset="0"/>
              </a:rPr>
              <a:t> technique (Early WIP)</a:t>
            </a:r>
          </a:p>
          <a:p>
            <a:pPr marL="400050"/>
            <a:endParaRPr lang="fr-BE" sz="2400" dirty="0">
              <a:ea typeface="Calibri Light" panose="020F0302020204030204" pitchFamily="34" charset="0"/>
            </a:endParaRPr>
          </a:p>
          <a:p>
            <a:pPr marL="400050"/>
            <a:r>
              <a:rPr lang="fr-BE" sz="2400" dirty="0">
                <a:ea typeface="Calibri Light" panose="020F0302020204030204" pitchFamily="34" charset="0"/>
              </a:rPr>
              <a:t>New </a:t>
            </a:r>
            <a:r>
              <a:rPr lang="fr-BE" sz="2400" dirty="0" err="1">
                <a:ea typeface="Calibri Light" panose="020F0302020204030204" pitchFamily="34" charset="0"/>
              </a:rPr>
              <a:t>echo</a:t>
            </a:r>
            <a:r>
              <a:rPr lang="fr-BE" sz="2400" dirty="0">
                <a:ea typeface="Calibri Light" panose="020F0302020204030204" pitchFamily="34" charset="0"/>
              </a:rPr>
              <a:t> </a:t>
            </a:r>
            <a:r>
              <a:rPr lang="fr-BE" sz="2400" dirty="0" err="1">
                <a:ea typeface="Calibri Light" panose="020F0302020204030204" pitchFamily="34" charset="0"/>
              </a:rPr>
              <a:t>analysis</a:t>
            </a:r>
            <a:r>
              <a:rPr lang="fr-BE" sz="2400" dirty="0">
                <a:ea typeface="Calibri Light" panose="020F0302020204030204" pitchFamily="34" charset="0"/>
              </a:rPr>
              <a:t> techniques (Under investigation)</a:t>
            </a:r>
          </a:p>
          <a:p>
            <a:pPr marL="400050"/>
            <a:endParaRPr lang="fr-BE" sz="2400" dirty="0">
              <a:ea typeface="Calibri Light" panose="020F0302020204030204" pitchFamily="34" charset="0"/>
            </a:endParaRPr>
          </a:p>
          <a:p>
            <a:pPr marL="400050"/>
            <a:r>
              <a:rPr lang="fr-BE" sz="2400" dirty="0">
                <a:ea typeface="Calibri Light" panose="020F0302020204030204" pitchFamily="34" charset="0"/>
              </a:rPr>
              <a:t>Goals : </a:t>
            </a:r>
          </a:p>
          <a:p>
            <a:pPr marL="800100" lvl="1"/>
            <a:r>
              <a:rPr lang="fr-BE" sz="2000" dirty="0">
                <a:ea typeface="Calibri Light" panose="020F0302020204030204" pitchFamily="34" charset="0"/>
              </a:rPr>
              <a:t>Speed-up (&gt;&gt;50min of data/min)</a:t>
            </a:r>
          </a:p>
          <a:p>
            <a:pPr marL="800100" lvl="1"/>
            <a:r>
              <a:rPr lang="fr-BE" sz="2000" dirty="0" err="1">
                <a:ea typeface="Calibri Light" panose="020F0302020204030204" pitchFamily="34" charset="0"/>
              </a:rPr>
              <a:t>Detect</a:t>
            </a:r>
            <a:r>
              <a:rPr lang="fr-BE" sz="2000" dirty="0">
                <a:ea typeface="Calibri Light" panose="020F0302020204030204" pitchFamily="34" charset="0"/>
              </a:rPr>
              <a:t> and </a:t>
            </a:r>
            <a:r>
              <a:rPr lang="fr-BE" sz="2000" dirty="0" err="1">
                <a:ea typeface="Calibri Light" panose="020F0302020204030204" pitchFamily="34" charset="0"/>
              </a:rPr>
              <a:t>analyze</a:t>
            </a:r>
            <a:r>
              <a:rPr lang="fr-BE" sz="2000" dirty="0">
                <a:ea typeface="Calibri Light" panose="020F0302020204030204" pitchFamily="34" charset="0"/>
              </a:rPr>
              <a:t> </a:t>
            </a:r>
            <a:r>
              <a:rPr lang="fr-BE" sz="2000" b="1" dirty="0" err="1">
                <a:ea typeface="Calibri Light" panose="020F0302020204030204" pitchFamily="34" charset="0"/>
              </a:rPr>
              <a:t>every</a:t>
            </a:r>
            <a:r>
              <a:rPr lang="fr-BE" sz="2000" b="1" dirty="0">
                <a:ea typeface="Calibri Light" panose="020F0302020204030204" pitchFamily="34" charset="0"/>
              </a:rPr>
              <a:t> </a:t>
            </a:r>
            <a:r>
              <a:rPr lang="fr-BE" sz="2000" dirty="0" err="1">
                <a:ea typeface="Calibri Light" panose="020F0302020204030204" pitchFamily="34" charset="0"/>
              </a:rPr>
              <a:t>echo</a:t>
            </a:r>
            <a:br>
              <a:rPr lang="fr-BE" sz="2000" dirty="0">
                <a:ea typeface="Calibri Light" panose="020F0302020204030204" pitchFamily="34" charset="0"/>
              </a:rPr>
            </a:br>
            <a:r>
              <a:rPr lang="fr-BE" sz="2000" dirty="0">
                <a:ea typeface="Calibri Light" panose="020F0302020204030204" pitchFamily="34" charset="0"/>
              </a:rPr>
              <a:t>	</a:t>
            </a:r>
            <a:br>
              <a:rPr lang="fr-BE" sz="2000" dirty="0">
                <a:ea typeface="Calibri Light" panose="020F0302020204030204" pitchFamily="34" charset="0"/>
              </a:rPr>
            </a:br>
            <a:r>
              <a:rPr lang="fr-BE" sz="2000" dirty="0">
                <a:ea typeface="Calibri Light" panose="020F03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748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8C1E-7788-1BC4-2F7E-2113F202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371DB63-B1FB-DBDC-9887-65F4EF26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FF102-A09D-993C-604D-81DFB2BB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21</a:t>
            </a:fld>
            <a:endParaRPr lang="en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CED43D-109F-1769-7B32-B59D78C3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76" y="1107567"/>
            <a:ext cx="7969972" cy="57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DFBE8-9005-7A2D-58C3-F38E0F6FC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7DC1F-C3AA-9746-2AEA-17516308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22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216AC678-FD88-2756-8384-B80F14CADE82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8742A9C-65EF-5392-AEDA-9A066BD17C3F}"/>
              </a:ext>
            </a:extLst>
          </p:cNvPr>
          <p:cNvSpPr txBox="1">
            <a:spLocks/>
          </p:cNvSpPr>
          <p:nvPr/>
        </p:nvSpPr>
        <p:spPr bwMode="auto">
          <a:xfrm>
            <a:off x="4311181" y="1326470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Airplane</a:t>
            </a: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substraction</a:t>
            </a:r>
            <a:endParaRPr lang="fr-BE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FCABF4-9E33-6D8C-6DE6-AB6DD5C7C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355870"/>
            <a:ext cx="8021757" cy="62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3C93B-0BB4-9ACD-2B9A-8ACF5AAB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35D64-F0EC-86D7-5CB5-9D4A42D8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23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4C5B5A01-81E8-0EA0-27C5-C6B20FBC9976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7408627-B9BB-9E5E-62AD-F4F204A55533}"/>
              </a:ext>
            </a:extLst>
          </p:cNvPr>
          <p:cNvSpPr txBox="1">
            <a:spLocks/>
          </p:cNvSpPr>
          <p:nvPr/>
        </p:nvSpPr>
        <p:spPr bwMode="auto">
          <a:xfrm>
            <a:off x="4311181" y="1326470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Airplane</a:t>
            </a: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substraction</a:t>
            </a:r>
            <a:endParaRPr lang="fr-BE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2ECE49B-DD3B-F13F-6B1D-FC14ACFCA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069" y="351656"/>
            <a:ext cx="8021757" cy="62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0676D-1D57-FC0F-E98D-B5BA29BDC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37B1279-8AB7-2EF1-9ECD-2A3F4AD9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8D55CD-2E0E-C294-B10B-2258BFE8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24</a:t>
            </a:fld>
            <a:endParaRPr lang="en-BE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09FE29E-8D8B-BC72-2896-692CEFCA5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190" y="1432832"/>
            <a:ext cx="6681004" cy="50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AC71-369A-14DE-CCAD-25613614F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B519E2D-2142-0EA8-1518-0977C871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B55CE6-B960-44C0-0A10-54C15172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25</a:t>
            </a:fld>
            <a:endParaRPr lang="en-BE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DFA5B6-159F-F0FC-FF69-DB42D0F02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190" y="1432832"/>
            <a:ext cx="6681004" cy="50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3E6B-0A17-2087-EA94-3D870501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8FA2EE3-E44A-44F5-B741-9DE5F86A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ABFE1-4C33-C4F7-AC2C-4DCB10C1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26</a:t>
            </a:fld>
            <a:endParaRPr lang="en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5AE98A-DACF-A6A6-3423-5AD7FB9D3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1093285"/>
            <a:ext cx="8396967" cy="57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1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15AB7-59DE-332A-37F7-FF188196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ED80C-5BD5-6E3E-A627-8352FA34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27</a:t>
            </a:fld>
            <a:endParaRPr lang="en-BE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D0BA7FDD-2478-00B9-CBE2-5EC0C940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175D2E-E6D6-2E57-5ECA-E1ECC8AC5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>
            <a:fillRect/>
          </a:stretch>
        </p:blipFill>
        <p:spPr>
          <a:xfrm>
            <a:off x="2695895" y="1232807"/>
            <a:ext cx="7232918" cy="54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451E0-BA5E-9257-E8D2-2FB97B84F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82A8A7D-F9AC-A975-F762-BB18D23A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EE3BA-3599-6C7B-91C2-73FA7B1E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28</a:t>
            </a:fld>
            <a:endParaRPr lang="en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2765B6-287C-B6B9-BA13-88EA71B06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>
            <a:fillRect/>
          </a:stretch>
        </p:blipFill>
        <p:spPr>
          <a:xfrm>
            <a:off x="2956267" y="1464816"/>
            <a:ext cx="6888230" cy="51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ACA6-1813-7DC6-990E-8ADAEFCA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1E6F78A-56FE-9A87-FCAF-93EA8297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BD64AC-25E0-B67A-4545-3486C4F5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29</a:t>
            </a:fld>
            <a:endParaRPr lang="en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F99D2E-490D-DFD5-5CED-A681B926F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 b="7221"/>
          <a:stretch/>
        </p:blipFill>
        <p:spPr>
          <a:xfrm>
            <a:off x="2956267" y="1464816"/>
            <a:ext cx="6888230" cy="51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FC764-23BD-8E30-E245-D1136BC61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62337-A777-AD34-1BDB-19223ADC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3</a:t>
            </a:fld>
            <a:endParaRPr lang="en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74C09C-22A0-5F65-8154-36961E272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1" y="1178851"/>
            <a:ext cx="6706160" cy="3002339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92390D0-48EC-0F78-28F6-AF64BA47982E}"/>
              </a:ext>
            </a:extLst>
          </p:cNvPr>
          <p:cNvSpPr txBox="1">
            <a:spLocks/>
          </p:cNvSpPr>
          <p:nvPr/>
        </p:nvSpPr>
        <p:spPr bwMode="auto">
          <a:xfrm>
            <a:off x="1657630" y="3832949"/>
            <a:ext cx="4973411" cy="24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57150" indent="0">
              <a:buNone/>
            </a:pPr>
            <a:r>
              <a:rPr lang="fr-BE" sz="2400" dirty="0">
                <a:solidFill>
                  <a:srgbClr val="FF0000"/>
                </a:solidFill>
                <a:latin typeface="+mj-lt"/>
              </a:rPr>
              <a:t>Poor </a:t>
            </a:r>
            <a:r>
              <a:rPr lang="fr-BE" sz="2400" dirty="0" err="1">
                <a:solidFill>
                  <a:srgbClr val="FF0000"/>
                </a:solidFill>
                <a:latin typeface="+mj-lt"/>
              </a:rPr>
              <a:t>results</a:t>
            </a:r>
            <a:r>
              <a:rPr lang="fr-BE" sz="2400" dirty="0">
                <a:solidFill>
                  <a:srgbClr val="FF0000"/>
                </a:solidFill>
                <a:latin typeface="+mj-lt"/>
              </a:rPr>
              <a:t>… </a:t>
            </a:r>
          </a:p>
          <a:p>
            <a:pPr marL="57150" indent="0">
              <a:buNone/>
            </a:pPr>
            <a:endParaRPr lang="fr-BE" sz="2400" dirty="0">
              <a:latin typeface="+mj-lt"/>
            </a:endParaRPr>
          </a:p>
          <a:p>
            <a:pPr indent="-285750"/>
            <a:r>
              <a:rPr lang="fr-BE" sz="2000" dirty="0">
                <a:latin typeface="+mj-lt"/>
              </a:rPr>
              <a:t>Very few </a:t>
            </a:r>
            <a:r>
              <a:rPr lang="fr-BE" sz="2000" dirty="0" err="1">
                <a:latin typeface="+mj-lt"/>
              </a:rPr>
              <a:t>events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yield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enough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echoes</a:t>
            </a:r>
            <a:endParaRPr lang="fr-BE" sz="2000" dirty="0">
              <a:latin typeface="+mj-lt"/>
            </a:endParaRPr>
          </a:p>
          <a:p>
            <a:pPr indent="-285750"/>
            <a:r>
              <a:rPr lang="fr-BE" sz="2000" dirty="0">
                <a:latin typeface="+mj-lt"/>
              </a:rPr>
              <a:t>Solver (L2) crashes</a:t>
            </a:r>
          </a:p>
          <a:p>
            <a:pPr indent="-285750"/>
            <a:r>
              <a:rPr lang="fr-BE" sz="2000" dirty="0" err="1">
                <a:latin typeface="+mj-lt"/>
              </a:rPr>
              <a:t>Nonphysical</a:t>
            </a:r>
            <a:r>
              <a:rPr lang="fr-BE" sz="2000" dirty="0">
                <a:latin typeface="+mj-lt"/>
              </a:rPr>
              <a:t> solutions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6E39-90AE-7B59-A442-0ADA5CB9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826" y="552748"/>
            <a:ext cx="9385374" cy="755650"/>
          </a:xfrm>
        </p:spPr>
        <p:txBody>
          <a:bodyPr/>
          <a:lstStyle/>
          <a:p>
            <a:pPr marL="57150" indent="0"/>
            <a:br>
              <a:rPr lang="fr-BE" sz="2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BE" dirty="0">
                <a:solidFill>
                  <a:schemeClr val="bg2">
                    <a:lumMod val="10000"/>
                  </a:schemeClr>
                </a:solidFill>
              </a:rPr>
              <a:t>First </a:t>
            </a:r>
            <a:r>
              <a:rPr lang="fr-BE" dirty="0" err="1">
                <a:solidFill>
                  <a:schemeClr val="bg2">
                    <a:lumMod val="10000"/>
                  </a:schemeClr>
                </a:solidFill>
              </a:rPr>
              <a:t>task</a:t>
            </a:r>
            <a:r>
              <a:rPr lang="fr-BE" dirty="0">
                <a:solidFill>
                  <a:schemeClr val="bg2">
                    <a:lumMod val="10000"/>
                  </a:schemeClr>
                </a:solidFill>
              </a:rPr>
              <a:t> : </a:t>
            </a:r>
            <a:r>
              <a:rPr lang="fr-BE" dirty="0" err="1">
                <a:solidFill>
                  <a:schemeClr val="bg2">
                    <a:lumMod val="10000"/>
                  </a:schemeClr>
                </a:solidFill>
              </a:rPr>
              <a:t>further</a:t>
            </a:r>
            <a:r>
              <a:rPr lang="fr-BE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dirty="0" err="1">
                <a:solidFill>
                  <a:schemeClr val="bg2">
                    <a:lumMod val="10000"/>
                  </a:schemeClr>
                </a:solidFill>
              </a:rPr>
              <a:t>optical</a:t>
            </a:r>
            <a:r>
              <a:rPr lang="fr-BE" dirty="0">
                <a:solidFill>
                  <a:schemeClr val="bg2">
                    <a:lumMod val="10000"/>
                  </a:schemeClr>
                </a:solidFill>
              </a:rPr>
              <a:t> validation</a:t>
            </a:r>
            <a:br>
              <a:rPr lang="fr-BE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fr-BE" dirty="0"/>
            </a:b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02348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6BF2-9C08-AABD-251A-505D68A8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32CAD41-9364-C6A3-DC9F-80387100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0859E-DC90-F379-0932-1FC53916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30</a:t>
            </a:fld>
            <a:endParaRPr lang="en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00743E-E2A7-5227-9859-5023DDD13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26" y="1841047"/>
            <a:ext cx="6150428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B02F-4460-C1A1-F226-9DED76A1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8901007-A469-7D33-CBDD-33A17590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16" y="45244"/>
            <a:ext cx="9699191" cy="1325562"/>
          </a:xfrm>
        </p:spPr>
        <p:txBody>
          <a:bodyPr/>
          <a:lstStyle/>
          <a:p>
            <a:pPr algn="ctr"/>
            <a:r>
              <a:rPr lang="en-US" noProof="0" dirty="0">
                <a:latin typeface="+mn-lt"/>
              </a:rPr>
              <a:t>Airplane </a:t>
            </a:r>
            <a:r>
              <a:rPr lang="en-US" noProof="0" dirty="0" err="1">
                <a:latin typeface="+mn-lt"/>
              </a:rPr>
              <a:t>substraction</a:t>
            </a:r>
            <a:r>
              <a:rPr lang="en-US" noProof="0" dirty="0">
                <a:latin typeface="+mn-lt"/>
              </a:rPr>
              <a:t> (L1)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D4B47-810F-09DB-0D12-996C8C0A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31</a:t>
            </a:fld>
            <a:endParaRPr lang="en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CE1E38-A0F5-B284-B6A1-41E0460A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7520" y="1841047"/>
            <a:ext cx="6119239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2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DEF37-70FC-D22E-C258-52EE0D6B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A55CDF9-652C-A4C4-3A53-257AD5F4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184" y="230328"/>
            <a:ext cx="9699191" cy="1325562"/>
          </a:xfrm>
        </p:spPr>
        <p:txBody>
          <a:bodyPr/>
          <a:lstStyle/>
          <a:p>
            <a:r>
              <a:rPr lang="en-US" sz="3200" dirty="0"/>
              <a:t>What next ? </a:t>
            </a:r>
            <a:br>
              <a:rPr lang="en-US" sz="3200" noProof="0" dirty="0"/>
            </a:br>
            <a:endParaRPr lang="en-US" sz="3200" noProof="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9EA9201-4385-E9F1-7243-D297E51B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230" y="2035245"/>
            <a:ext cx="9385043" cy="4525963"/>
          </a:xfrm>
        </p:spPr>
        <p:txBody>
          <a:bodyPr/>
          <a:lstStyle/>
          <a:p>
            <a:pPr marL="514350" indent="-457200">
              <a:lnSpc>
                <a:spcPct val="200000"/>
              </a:lnSpc>
            </a:pPr>
            <a:r>
              <a:rPr lang="en-US" b="1" dirty="0"/>
              <a:t>Orbit determination</a:t>
            </a:r>
          </a:p>
          <a:p>
            <a:pPr marL="514350" indent="-457200">
              <a:lnSpc>
                <a:spcPct val="200000"/>
              </a:lnSpc>
            </a:pPr>
            <a:r>
              <a:rPr lang="en-US" b="1" dirty="0"/>
              <a:t>Plot utilities</a:t>
            </a:r>
          </a:p>
          <a:p>
            <a:pPr marL="514350" indent="-457200">
              <a:lnSpc>
                <a:spcPct val="200000"/>
              </a:lnSpc>
            </a:pPr>
            <a:r>
              <a:rPr lang="en-US" b="1" dirty="0"/>
              <a:t>Autonomous retrieval </a:t>
            </a:r>
          </a:p>
          <a:p>
            <a:pPr marL="514350" indent="-457200">
              <a:lnSpc>
                <a:spcPct val="200000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F5908-BA87-DE27-C37C-CED9C5A2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B409-0728-42AF-9CC6-CE49FE475CF3}" type="slidenum">
              <a:rPr lang="en-BE" sz="1600" smtClean="0"/>
              <a:t>32</a:t>
            </a:fld>
            <a:endParaRPr lang="en-BE" sz="1600"/>
          </a:p>
        </p:txBody>
      </p:sp>
    </p:spTree>
    <p:extLst>
      <p:ext uri="{BB962C8B-B14F-4D97-AF65-F5344CB8AC3E}">
        <p14:creationId xmlns:p14="http://schemas.microsoft.com/office/powerpoint/2010/main" val="212892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0111-2843-FE9A-AB3A-2AAA18FED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9888343-45CB-BD85-30C4-D2A311D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316" y="333829"/>
            <a:ext cx="9699191" cy="1325562"/>
          </a:xfrm>
        </p:spPr>
        <p:txBody>
          <a:bodyPr/>
          <a:lstStyle/>
          <a:p>
            <a:pPr algn="ctr"/>
            <a:r>
              <a:rPr lang="en-US" noProof="0" dirty="0"/>
              <a:t>Limitations :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B440E-26D5-15A0-00F9-698BC7C9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4</a:t>
            </a:fld>
            <a:endParaRPr lang="en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56987C-68B3-8344-EF62-EED3075D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>
            <a:fillRect/>
          </a:stretch>
        </p:blipFill>
        <p:spPr>
          <a:xfrm>
            <a:off x="1289399" y="2085166"/>
            <a:ext cx="11100063" cy="1250535"/>
          </a:xfrm>
          <a:prstGeom prst="rect">
            <a:avLst/>
          </a:prstGeom>
        </p:spPr>
      </p:pic>
      <p:sp>
        <p:nvSpPr>
          <p:cNvPr id="9" name="Lightning Bolt 8">
            <a:extLst>
              <a:ext uri="{FF2B5EF4-FFF2-40B4-BE49-F238E27FC236}">
                <a16:creationId xmlns:a16="http://schemas.microsoft.com/office/drawing/2014/main" id="{4C88B037-8587-1105-F0EE-424BFDF72F00}"/>
              </a:ext>
            </a:extLst>
          </p:cNvPr>
          <p:cNvSpPr/>
          <p:nvPr/>
        </p:nvSpPr>
        <p:spPr>
          <a:xfrm>
            <a:off x="5086350" y="1764491"/>
            <a:ext cx="419100" cy="641350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0A80B7CF-3BE6-3A72-66CD-AB41AA92C651}"/>
              </a:ext>
            </a:extLst>
          </p:cNvPr>
          <p:cNvSpPr/>
          <p:nvPr/>
        </p:nvSpPr>
        <p:spPr>
          <a:xfrm>
            <a:off x="7531100" y="1764491"/>
            <a:ext cx="419100" cy="641350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985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6D358-2523-C67A-1BC9-76791368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179C6-6F82-A7F3-2BC6-9F8DCE73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5</a:t>
            </a:fld>
            <a:endParaRPr lang="en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2FD1AFC-58D0-1B3E-8283-2F6877B0D98A}"/>
              </a:ext>
            </a:extLst>
          </p:cNvPr>
          <p:cNvSpPr txBox="1">
            <a:spLocks/>
          </p:cNvSpPr>
          <p:nvPr/>
        </p:nvSpPr>
        <p:spPr bwMode="auto">
          <a:xfrm>
            <a:off x="2855214" y="747032"/>
            <a:ext cx="7954300" cy="451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Manual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counts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at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Ecotron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for 1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hour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57150" indent="0">
              <a:buNone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	=&gt; </a:t>
            </a: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192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echoes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detected</a:t>
            </a: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	=&gt; 70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were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successfully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characterised</a:t>
            </a: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fr-BE" sz="2400" dirty="0"/>
              <a:t>	=&gt; 48 groups </a:t>
            </a:r>
            <a:r>
              <a:rPr lang="fr-BE" sz="2400" dirty="0" err="1"/>
              <a:t>with</a:t>
            </a:r>
            <a:r>
              <a:rPr lang="fr-BE" sz="2400" dirty="0"/>
              <a:t> 6 </a:t>
            </a:r>
            <a:r>
              <a:rPr lang="fr-BE" sz="2400" dirty="0" err="1"/>
              <a:t>echoes</a:t>
            </a:r>
            <a:r>
              <a:rPr lang="fr-BE" sz="2400" dirty="0"/>
              <a:t> or more</a:t>
            </a:r>
          </a:p>
          <a:p>
            <a:pPr marL="0" indent="0">
              <a:buNone/>
            </a:pPr>
            <a:r>
              <a:rPr lang="fr-BE" sz="2400" dirty="0"/>
              <a:t>	=&gt; 20 of </a:t>
            </a:r>
            <a:r>
              <a:rPr lang="fr-BE" sz="2400" dirty="0" err="1"/>
              <a:t>which</a:t>
            </a:r>
            <a:r>
              <a:rPr lang="fr-BE" sz="2400" dirty="0"/>
              <a:t> </a:t>
            </a:r>
            <a:r>
              <a:rPr lang="fr-BE" sz="2400" dirty="0" err="1"/>
              <a:t>only</a:t>
            </a:r>
            <a:r>
              <a:rPr lang="fr-BE" sz="2400" dirty="0"/>
              <a:t> have ToF</a:t>
            </a:r>
          </a:p>
          <a:p>
            <a:pPr marL="0" indent="0">
              <a:buNone/>
            </a:pPr>
            <a:r>
              <a:rPr lang="fr-BE" sz="2400" dirty="0"/>
              <a:t>	=&gt; 10 </a:t>
            </a:r>
            <a:r>
              <a:rPr lang="fr-BE" sz="2400" dirty="0" err="1"/>
              <a:t>Trajectories</a:t>
            </a:r>
            <a:r>
              <a:rPr lang="fr-BE" sz="2400" dirty="0"/>
              <a:t> </a:t>
            </a:r>
            <a:r>
              <a:rPr lang="fr-BE" sz="2400" dirty="0" err="1"/>
              <a:t>with</a:t>
            </a:r>
            <a:r>
              <a:rPr lang="fr-BE" sz="2400" dirty="0"/>
              <a:t> more </a:t>
            </a:r>
            <a:r>
              <a:rPr lang="fr-BE" sz="2400" dirty="0" err="1"/>
              <a:t>than</a:t>
            </a:r>
            <a:r>
              <a:rPr lang="fr-BE" sz="2400" dirty="0"/>
              <a:t> 2 PreT0</a:t>
            </a:r>
          </a:p>
          <a:p>
            <a:pPr marL="0" indent="0">
              <a:buNone/>
            </a:pPr>
            <a:r>
              <a:rPr lang="fr-BE" sz="2400" dirty="0"/>
              <a:t>	=&gt; </a:t>
            </a:r>
            <a:r>
              <a:rPr lang="fr-BE" sz="2400" dirty="0" err="1"/>
              <a:t>Outlier</a:t>
            </a:r>
            <a:r>
              <a:rPr lang="fr-BE" sz="2400" dirty="0"/>
              <a:t> </a:t>
            </a:r>
            <a:r>
              <a:rPr lang="fr-BE" sz="2400" dirty="0" err="1"/>
              <a:t>filtering</a:t>
            </a:r>
            <a:r>
              <a:rPr lang="fr-BE" sz="2400" dirty="0"/>
              <a:t>, </a:t>
            </a:r>
            <a:r>
              <a:rPr lang="fr-BE" sz="2400" dirty="0" err="1"/>
              <a:t>spurious</a:t>
            </a:r>
            <a:r>
              <a:rPr lang="fr-BE" sz="2400" dirty="0"/>
              <a:t> data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	</a:t>
            </a:r>
            <a:r>
              <a:rPr lang="fr-BE" sz="2400" b="1" dirty="0">
                <a:sym typeface="Wingdings" panose="05000000000000000000" pitchFamily="2" charset="2"/>
              </a:rPr>
              <a:t>=&gt; Only 6 viable </a:t>
            </a:r>
            <a:r>
              <a:rPr lang="fr-BE" sz="2400" b="1" dirty="0" err="1">
                <a:sym typeface="Wingdings" panose="05000000000000000000" pitchFamily="2" charset="2"/>
              </a:rPr>
              <a:t>trajectories</a:t>
            </a:r>
            <a:r>
              <a:rPr lang="fr-BE" sz="2400" b="1" dirty="0">
                <a:sym typeface="Wingdings" panose="05000000000000000000" pitchFamily="2" charset="2"/>
              </a:rPr>
              <a:t> !</a:t>
            </a: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5886F2D5-F072-3A46-47AA-9CD24B050A50}"/>
              </a:ext>
            </a:extLst>
          </p:cNvPr>
          <p:cNvSpPr txBox="1">
            <a:spLocks/>
          </p:cNvSpPr>
          <p:nvPr/>
        </p:nvSpPr>
        <p:spPr bwMode="auto">
          <a:xfrm>
            <a:off x="1661763" y="230328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FFFAB0-75D3-EB45-7118-2CF377A19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79" y="1700378"/>
            <a:ext cx="6424529" cy="44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3A50E-B094-2B78-5C94-5E2D456AE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C874-D2DB-AA1B-1E23-42B795C1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6</a:t>
            </a:fld>
            <a:endParaRPr lang="en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1687378-D6B0-214E-B357-D0C2B8ACEBB6}"/>
              </a:ext>
            </a:extLst>
          </p:cNvPr>
          <p:cNvSpPr txBox="1">
            <a:spLocks/>
          </p:cNvSpPr>
          <p:nvPr/>
        </p:nvSpPr>
        <p:spPr bwMode="auto">
          <a:xfrm>
            <a:off x="2855214" y="747032"/>
            <a:ext cx="7954300" cy="451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Manual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counts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at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Ecotron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for 1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hour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57150" indent="0">
              <a:buNone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	=&gt; </a:t>
            </a:r>
            <a:r>
              <a:rPr lang="fr-BE" sz="2400" b="1" dirty="0">
                <a:solidFill>
                  <a:schemeClr val="bg2">
                    <a:lumMod val="10000"/>
                  </a:schemeClr>
                </a:solidFill>
              </a:rPr>
              <a:t>192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echoes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detected</a:t>
            </a: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	=&gt; 70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were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successfully</a:t>
            </a:r>
            <a:r>
              <a:rPr lang="fr-BE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10000"/>
                  </a:schemeClr>
                </a:solidFill>
              </a:rPr>
              <a:t>characterised</a:t>
            </a: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fr-BE" sz="2400" dirty="0"/>
              <a:t>	=&gt; 48 groups </a:t>
            </a:r>
            <a:r>
              <a:rPr lang="fr-BE" sz="2400" dirty="0" err="1"/>
              <a:t>with</a:t>
            </a:r>
            <a:r>
              <a:rPr lang="fr-BE" sz="2400" dirty="0"/>
              <a:t> 6 </a:t>
            </a:r>
            <a:r>
              <a:rPr lang="fr-BE" sz="2400" dirty="0" err="1"/>
              <a:t>echoes</a:t>
            </a:r>
            <a:r>
              <a:rPr lang="fr-BE" sz="2400" dirty="0"/>
              <a:t> or more</a:t>
            </a:r>
          </a:p>
          <a:p>
            <a:pPr marL="0" indent="0">
              <a:buNone/>
            </a:pPr>
            <a:r>
              <a:rPr lang="fr-BE" sz="2400" dirty="0"/>
              <a:t>	=&gt; 20 of </a:t>
            </a:r>
            <a:r>
              <a:rPr lang="fr-BE" sz="2400" dirty="0" err="1"/>
              <a:t>which</a:t>
            </a:r>
            <a:r>
              <a:rPr lang="fr-BE" sz="2400" dirty="0"/>
              <a:t> </a:t>
            </a:r>
            <a:r>
              <a:rPr lang="fr-BE" sz="2400" dirty="0" err="1"/>
              <a:t>only</a:t>
            </a:r>
            <a:r>
              <a:rPr lang="fr-BE" sz="2400" dirty="0"/>
              <a:t> have ToF</a:t>
            </a:r>
          </a:p>
          <a:p>
            <a:pPr marL="0" indent="0">
              <a:buNone/>
            </a:pPr>
            <a:r>
              <a:rPr lang="fr-BE" sz="2400" dirty="0"/>
              <a:t>	=&gt; 10 </a:t>
            </a:r>
            <a:r>
              <a:rPr lang="fr-BE" sz="2400" dirty="0" err="1"/>
              <a:t>Trajectories</a:t>
            </a:r>
            <a:r>
              <a:rPr lang="fr-BE" sz="2400" dirty="0"/>
              <a:t> </a:t>
            </a:r>
            <a:r>
              <a:rPr lang="fr-BE" sz="2400" dirty="0" err="1"/>
              <a:t>with</a:t>
            </a:r>
            <a:r>
              <a:rPr lang="fr-BE" sz="2400" dirty="0"/>
              <a:t> more </a:t>
            </a:r>
            <a:r>
              <a:rPr lang="fr-BE" sz="2400" dirty="0" err="1"/>
              <a:t>than</a:t>
            </a:r>
            <a:r>
              <a:rPr lang="fr-BE" sz="2400" dirty="0"/>
              <a:t> 2 PreT0</a:t>
            </a:r>
          </a:p>
          <a:p>
            <a:pPr marL="0" indent="0">
              <a:buNone/>
            </a:pPr>
            <a:r>
              <a:rPr lang="fr-BE" sz="2400" dirty="0"/>
              <a:t>	=&gt; </a:t>
            </a:r>
            <a:r>
              <a:rPr lang="fr-BE" sz="2400" dirty="0" err="1"/>
              <a:t>Outlier</a:t>
            </a:r>
            <a:r>
              <a:rPr lang="fr-BE" sz="2400" dirty="0"/>
              <a:t> </a:t>
            </a:r>
            <a:r>
              <a:rPr lang="fr-BE" sz="2400" dirty="0" err="1"/>
              <a:t>filtering</a:t>
            </a:r>
            <a:r>
              <a:rPr lang="fr-BE" sz="2400" dirty="0"/>
              <a:t>, </a:t>
            </a:r>
            <a:r>
              <a:rPr lang="fr-BE" sz="2400" dirty="0" err="1"/>
              <a:t>spurious</a:t>
            </a:r>
            <a:r>
              <a:rPr lang="fr-BE" sz="2400" dirty="0"/>
              <a:t> data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	</a:t>
            </a:r>
            <a:r>
              <a:rPr lang="fr-BE" sz="2400" b="1" dirty="0">
                <a:sym typeface="Wingdings" panose="05000000000000000000" pitchFamily="2" charset="2"/>
              </a:rPr>
              <a:t>=&gt; Only 6 viable </a:t>
            </a:r>
            <a:r>
              <a:rPr lang="fr-BE" sz="2400" b="1" dirty="0" err="1">
                <a:sym typeface="Wingdings" panose="05000000000000000000" pitchFamily="2" charset="2"/>
              </a:rPr>
              <a:t>trajectories</a:t>
            </a:r>
            <a:r>
              <a:rPr lang="fr-BE" sz="2400" b="1" dirty="0">
                <a:sym typeface="Wingdings" panose="05000000000000000000" pitchFamily="2" charset="2"/>
              </a:rPr>
              <a:t> !</a:t>
            </a: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9723AB9-27B8-6249-38D8-461FCF46D4F1}"/>
              </a:ext>
            </a:extLst>
          </p:cNvPr>
          <p:cNvSpPr txBox="1">
            <a:spLocks/>
          </p:cNvSpPr>
          <p:nvPr/>
        </p:nvSpPr>
        <p:spPr bwMode="auto">
          <a:xfrm>
            <a:off x="1661763" y="230328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C9A4B-0179-8351-5C27-8142C8F2B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1332D-7D86-F37C-80C0-8B7DC66B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7</a:t>
            </a:fld>
            <a:endParaRPr lang="en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B3CE00A-BA6F-9D68-2953-8376B851E54E}"/>
              </a:ext>
            </a:extLst>
          </p:cNvPr>
          <p:cNvSpPr txBox="1">
            <a:spLocks/>
          </p:cNvSpPr>
          <p:nvPr/>
        </p:nvSpPr>
        <p:spPr bwMode="auto">
          <a:xfrm>
            <a:off x="4311181" y="1326470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ToF-PreT0 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incompatibility</a:t>
            </a:r>
            <a:endParaRPr lang="fr-BE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B8E79B0F-19DA-6736-BE70-90D39BD7AF2C}"/>
              </a:ext>
            </a:extLst>
          </p:cNvPr>
          <p:cNvSpPr txBox="1">
            <a:spLocks/>
          </p:cNvSpPr>
          <p:nvPr/>
        </p:nvSpPr>
        <p:spPr bwMode="auto">
          <a:xfrm>
            <a:off x="1649516" y="280194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0D64ED3-3C4F-2C3E-9F2F-541F703B7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30835"/>
              </p:ext>
            </p:extLst>
          </p:nvPr>
        </p:nvGraphicFramePr>
        <p:xfrm>
          <a:off x="2248355" y="2284881"/>
          <a:ext cx="8127999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233534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51987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579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Underdense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Trans/</a:t>
                      </a:r>
                      <a:r>
                        <a:rPr lang="fr-BE" dirty="0" err="1"/>
                        <a:t>Overdense</a:t>
                      </a:r>
                      <a:endParaRPr lang="fr-BE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9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ToF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Works </a:t>
                      </a:r>
                      <a:r>
                        <a:rPr lang="fr-BE" dirty="0" err="1"/>
                        <a:t>well</a:t>
                      </a:r>
                      <a:endParaRPr lang="fr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Rejection due to </a:t>
                      </a:r>
                      <a:r>
                        <a:rPr lang="fr-BE" dirty="0" err="1"/>
                        <a:t>shape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criteria</a:t>
                      </a:r>
                      <a:r>
                        <a:rPr lang="fr-BE" dirty="0"/>
                        <a:t> ; </a:t>
                      </a:r>
                      <a:br>
                        <a:rPr lang="fr-BE" dirty="0"/>
                      </a:br>
                      <a:r>
                        <a:rPr lang="fr-BE" dirty="0"/>
                        <a:t>Poor handling of fragmentation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5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Pre-T0 phase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SNR </a:t>
                      </a:r>
                      <a:r>
                        <a:rPr lang="fr-BE" dirty="0" err="1"/>
                        <a:t>too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low</a:t>
                      </a:r>
                      <a:endParaRPr lang="fr-B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Works </a:t>
                      </a:r>
                      <a:r>
                        <a:rPr lang="fr-BE" dirty="0" err="1"/>
                        <a:t>well</a:t>
                      </a:r>
                      <a:endParaRPr lang="fr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12023"/>
                  </a:ext>
                </a:extLst>
              </a:tr>
            </a:tbl>
          </a:graphicData>
        </a:graphic>
      </p:graphicFrame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1961220-EB18-483F-3C21-F3B90A9DF449}"/>
              </a:ext>
            </a:extLst>
          </p:cNvPr>
          <p:cNvSpPr txBox="1">
            <a:spLocks/>
          </p:cNvSpPr>
          <p:nvPr/>
        </p:nvSpPr>
        <p:spPr bwMode="auto">
          <a:xfrm>
            <a:off x="4520730" y="4965021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BE" b="1" dirty="0">
                <a:solidFill>
                  <a:srgbClr val="FF0000"/>
                </a:solidFill>
              </a:rPr>
              <a:t>Very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narrow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sweetspot</a:t>
            </a:r>
            <a:r>
              <a:rPr lang="fr-BE" dirty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1320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1855-0D69-1B24-9CF7-FADFB3A6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8E2D0-55E8-E08C-00CC-2D70AD95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8</a:t>
            </a:fld>
            <a:endParaRPr lang="en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B5CEE2A-4172-D29C-4EA9-B19B311CDCC5}"/>
              </a:ext>
            </a:extLst>
          </p:cNvPr>
          <p:cNvSpPr txBox="1">
            <a:spLocks/>
          </p:cNvSpPr>
          <p:nvPr/>
        </p:nvSpPr>
        <p:spPr bwMode="auto">
          <a:xfrm>
            <a:off x="3428263" y="1259049"/>
            <a:ext cx="6441072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Poor fragmentation/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overdense</a:t>
            </a: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 handling</a:t>
            </a: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CEE6E45-8B21-3507-758D-8570E336CA1B}"/>
              </a:ext>
            </a:extLst>
          </p:cNvPr>
          <p:cNvSpPr txBox="1">
            <a:spLocks/>
          </p:cNvSpPr>
          <p:nvPr/>
        </p:nvSpPr>
        <p:spPr bwMode="auto">
          <a:xfrm>
            <a:off x="1839138" y="230328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55864C-C061-7015-D413-DD5897262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79" y="2047129"/>
            <a:ext cx="6331640" cy="47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2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E0E5F-705C-A255-41E6-BE71A715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2C82B-B033-CE57-0392-DF478400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6769" y="6262547"/>
            <a:ext cx="2743200" cy="365125"/>
          </a:xfrm>
        </p:spPr>
        <p:txBody>
          <a:bodyPr/>
          <a:lstStyle/>
          <a:p>
            <a:fld id="{8FE0B409-0728-42AF-9CC6-CE49FE475CF3}" type="slidenum">
              <a:rPr lang="en-BE" smtClean="0"/>
              <a:t>9</a:t>
            </a:fld>
            <a:endParaRPr lang="en-BE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C790C988-D3B6-13B8-E8A1-EA272C1B1244}"/>
              </a:ext>
            </a:extLst>
          </p:cNvPr>
          <p:cNvSpPr txBox="1">
            <a:spLocks/>
          </p:cNvSpPr>
          <p:nvPr/>
        </p:nvSpPr>
        <p:spPr bwMode="auto">
          <a:xfrm>
            <a:off x="1608695" y="332426"/>
            <a:ext cx="9699191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/>
              <a:t>Limitations : L1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5D667B5-B6C2-EBE8-5B64-F9D4321D47AA}"/>
              </a:ext>
            </a:extLst>
          </p:cNvPr>
          <p:cNvSpPr txBox="1">
            <a:spLocks/>
          </p:cNvSpPr>
          <p:nvPr/>
        </p:nvSpPr>
        <p:spPr bwMode="auto">
          <a:xfrm>
            <a:off x="4311181" y="1326470"/>
            <a:ext cx="4375860" cy="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Airplane</a:t>
            </a:r>
            <a:r>
              <a:rPr lang="fr-BE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bg2">
                    <a:lumMod val="10000"/>
                  </a:schemeClr>
                </a:solidFill>
              </a:rPr>
              <a:t>substraction</a:t>
            </a:r>
            <a:endParaRPr lang="fr-BE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" indent="0">
              <a:buNone/>
            </a:pPr>
            <a:endParaRPr lang="fr-BE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AF2E37-DF52-27D7-F6B7-78083162B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76" y="1107567"/>
            <a:ext cx="7969972" cy="57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56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IRA-IASB colours">
      <a:dk1>
        <a:srgbClr val="575756"/>
      </a:dk1>
      <a:lt1>
        <a:sysClr val="window" lastClr="FFFFFF"/>
      </a:lt1>
      <a:dk2>
        <a:srgbClr val="254F77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685</Words>
  <Application>Microsoft Office PowerPoint</Application>
  <PresentationFormat>Widescreen</PresentationFormat>
  <Paragraphs>249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Gill Sans MT</vt:lpstr>
      <vt:lpstr>Open Sans</vt:lpstr>
      <vt:lpstr>Symbol</vt:lpstr>
      <vt:lpstr>Verdana</vt:lpstr>
      <vt:lpstr>Wingdings</vt:lpstr>
      <vt:lpstr>1_Office Theme</vt:lpstr>
      <vt:lpstr>BRAMS : advances on Trajectory retrieval </vt:lpstr>
      <vt:lpstr>PowerPoint Presentation</vt:lpstr>
      <vt:lpstr> First task : further optical validation  </vt:lpstr>
      <vt:lpstr>Limitations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:</vt:lpstr>
      <vt:lpstr>Current progress :</vt:lpstr>
      <vt:lpstr>Solver (L2) :</vt:lpstr>
      <vt:lpstr>Solver (L2) :</vt:lpstr>
      <vt:lpstr>Selector (L1.5) :</vt:lpstr>
      <vt:lpstr>Echo characterization (L1) :</vt:lpstr>
      <vt:lpstr>Airplane substraction (L1) :</vt:lpstr>
      <vt:lpstr>PowerPoint Presentation</vt:lpstr>
      <vt:lpstr>PowerPoint Presentation</vt:lpstr>
      <vt:lpstr>Airplane substraction (L1) :</vt:lpstr>
      <vt:lpstr>Airplane substraction (L1) :</vt:lpstr>
      <vt:lpstr>Airplane substraction (L1) :</vt:lpstr>
      <vt:lpstr>Airplane substraction (L1) :</vt:lpstr>
      <vt:lpstr>Airplane substraction (L1) :</vt:lpstr>
      <vt:lpstr>Airplane substraction (L1) :</vt:lpstr>
      <vt:lpstr>Airplane substraction (L1) :</vt:lpstr>
      <vt:lpstr>Airplane substraction (L1) :</vt:lpstr>
      <vt:lpstr>What next 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Joly</dc:creator>
  <cp:lastModifiedBy>Hervé Lamy</cp:lastModifiedBy>
  <cp:revision>323</cp:revision>
  <dcterms:created xsi:type="dcterms:W3CDTF">2026-03-30T13:00:21Z</dcterms:created>
  <dcterms:modified xsi:type="dcterms:W3CDTF">2026-06-01T12:17:28Z</dcterms:modified>
</cp:coreProperties>
</file>