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9" r:id="rId2"/>
    <p:sldId id="564" r:id="rId3"/>
    <p:sldId id="599" r:id="rId4"/>
    <p:sldId id="466" r:id="rId5"/>
    <p:sldId id="637" r:id="rId6"/>
    <p:sldId id="604" r:id="rId7"/>
    <p:sldId id="605" r:id="rId8"/>
    <p:sldId id="483" r:id="rId9"/>
    <p:sldId id="644" r:id="rId10"/>
    <p:sldId id="614" r:id="rId11"/>
    <p:sldId id="615" r:id="rId12"/>
    <p:sldId id="645" r:id="rId13"/>
    <p:sldId id="608" r:id="rId14"/>
    <p:sldId id="611" r:id="rId15"/>
    <p:sldId id="609" r:id="rId16"/>
    <p:sldId id="610" r:id="rId17"/>
    <p:sldId id="616" r:id="rId18"/>
    <p:sldId id="617" r:id="rId19"/>
    <p:sldId id="618" r:id="rId20"/>
    <p:sldId id="583" r:id="rId21"/>
    <p:sldId id="642" r:id="rId22"/>
    <p:sldId id="643" r:id="rId2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EB7"/>
    <a:srgbClr val="002498"/>
    <a:srgbClr val="060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62" autoAdjust="0"/>
  </p:normalViewPr>
  <p:slideViewPr>
    <p:cSldViewPr snapToGrid="0">
      <p:cViewPr varScale="1">
        <p:scale>
          <a:sx n="80" d="100"/>
          <a:sy n="8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5BB9A-924E-484D-9AE3-DE0EF4D0F1AA}" type="datetimeFigureOut">
              <a:rPr lang="en-BE" smtClean="0"/>
              <a:t>08/09/2025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9F475-DD54-4595-8141-112D0799070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5980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for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1C3F3-F90D-4520-9A5D-8C443A9536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9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3DE97-6D4E-4FF4-9D18-5DBB7253D782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743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21028-E2C8-47D8-8350-C4F65EE378D2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485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631D-5A47-4BF1-B677-EF430B21A3E9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818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21028-E2C8-47D8-8350-C4F65EE378D2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3543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411CA-F6A6-4495-8EB0-CC6E8E15120D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867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411CA-F6A6-4495-8EB0-CC6E8E15120D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2469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253E-0956-3B6A-66DD-93695EF20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D0ED7-37D5-CEB7-10FE-7C9719CE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CCDDD-BF66-D297-13C3-75E63F13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73E2-E497-4FB1-A767-3BD7F1856E47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6420-FCBE-8BAA-2FC6-14AF19B8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EF012-4F18-E31B-4737-C5D3F7EC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8416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0B22-65FD-7ACC-8CD1-2BA8B433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02DAF-ACCF-279A-E99C-6030BBAD9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3580F-A326-0FB1-0660-B4191628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6474-64B2-46A1-B06A-2DFE7B2AE56A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78B7-366B-26DA-8864-EE103199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21FF1-9B35-4B99-33F5-05B08585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583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46772-2089-E04A-90EB-789FC518F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FB7E9-EE5A-B3CA-FAE2-14127BAF1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6ED5-1309-0324-10E0-C264811C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26CE-36C9-4E05-B9F2-34ABCB2F5027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416BF-547E-FB10-A729-40F2E54B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92CB1-3AD2-6150-4601-D9B6D32A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8868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ADC8-7B9F-0725-674F-174449E7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C6C7-EE87-2640-48BC-9D6807ED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B7A3-ED08-B22B-FAEF-87063E23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EA4EE-0EFD-437F-BDED-0365428D7ECB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E8945-2A7F-A44C-46C3-4B28E117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BF39F-5020-3810-3E00-576ECD3A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5566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16CF-C3D3-0EB3-DCE7-7006F9CB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3BB82-8278-88C3-FA04-0E7FD760A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DCD37-099C-5BF7-9B0B-A2D4C18C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CC92-4E13-4164-9F8D-273D009E9BEF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3976-5031-398D-C76C-FEC7F8BD5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1A35A-5B17-726D-D481-A29C9B2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1544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53AB-C451-08A6-E0EF-DB75AC8C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36591-499A-2CF2-DB6D-24C862A7E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819DC-1B8F-86E5-455A-02860FEE7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D4A76-C0F5-4E77-0E71-EE1F27E9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EA21-E55D-4631-8E65-C23309F2FC1A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D2916-EE8C-38D7-85E0-436E6D6A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284F1-D811-C2EC-EA35-FDBF5387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067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AD80-2AA9-CDF4-9E94-C6ACEBD6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60E9-148B-646C-D14E-2B008C305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F3ECF-9944-1653-35FA-8A1BE05CD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2922C-5E79-927B-2ECA-CD59269F3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2C8B6-8078-0A0A-BAC9-679F42174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103D8B-4F65-209E-343A-1F220F8DA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A60C-6BCF-47D9-B6D1-8D1D6EBA9B4D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D5E35-2245-178B-CDFC-4074E89D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77852-D742-B83E-5567-6E87C2F9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503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82B1-A132-9B56-5AF2-3F169C20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FA6EC-7F33-9E8D-3F34-BE2C0C30E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0F4D-80F0-44B2-AB7F-71E74C88602D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34379-EC30-1861-3023-E5F6AB6D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6BFC0-57B5-DA91-2E8A-C5F383FF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359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1B3F2-633C-659F-D65B-CA014DC06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0D39-673F-4BCC-B614-DAA902E681AC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536E9-02C7-90B0-32C0-CA0A2CF0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6581B-5388-B60C-D075-A40F4770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14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8775-28F2-8F54-E491-2CDDAD42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739D8-DD5B-50C4-5FB8-536273FB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8FE45-F297-BB62-AF09-92FB78E00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26617-548C-E260-80A7-5314A512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B3A4-587C-48DC-81D4-C1A5113EE329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4B165-7775-63CF-EB97-DAB46463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04CED-7DA6-1ED3-76F2-2491D49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812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1760-FCC7-CCDD-E4E8-3A0AFBDA7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9E92F-67F7-C56B-2B86-239873A7C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DE17B-65CC-23A8-87C3-60E4A975F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3BC25-D24B-1F34-8478-FCD2C0C6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C0F5-74EA-443A-B243-767CBD4849A7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098ED-FC47-AC85-694B-AE1B5EBF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BF441-2D0D-7B9D-6F4B-2FAE00BA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183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B3221-2377-8A24-BB5A-904C037D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39760-16FA-AD4E-B78B-4ABA6DB0B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92F36-1244-F294-97E1-496DBFAFB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E0A07-1271-4939-A6BF-05FE7F7A086E}" type="datetime8">
              <a:rPr lang="en-BE" smtClean="0"/>
              <a:t>08/09/2025 06:30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4D034-4845-8E9F-1E9D-707F6A3AB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40EFB-1497-120E-E4DA-2762AC70E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AB325-80E6-437B-9EC6-02F9FBC9E03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9577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7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9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102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0"/>
            <a:ext cx="99451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171" y="738219"/>
            <a:ext cx="9326880" cy="213464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Improved meteoroid trajectory and speed reconstruction with BRAMS: pre-t0 phase technique and uncertainty quantification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57" y="2102693"/>
            <a:ext cx="1269046" cy="1665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45" y="4999873"/>
            <a:ext cx="1532701" cy="10849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0302-9BE5-4853-8A80-0A4241602440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7241F62-A010-38A5-0F0C-CE7D62EE4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5425" y="4172256"/>
            <a:ext cx="8486775" cy="1108870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Joachim </a:t>
            </a:r>
            <a:r>
              <a:rPr lang="fr-FR" sz="2000" b="1" dirty="0" err="1">
                <a:solidFill>
                  <a:schemeClr val="bg1"/>
                </a:solidFill>
              </a:rPr>
              <a:t>Balis</a:t>
            </a:r>
            <a:r>
              <a:rPr lang="fr-FR" sz="2000" b="1" dirty="0">
                <a:solidFill>
                  <a:schemeClr val="bg1"/>
                </a:solidFill>
              </a:rPr>
              <a:t>, Hervé Lamy, Michel Anciaux, Emmanuel </a:t>
            </a:r>
            <a:r>
              <a:rPr lang="fr-FR" sz="2000" b="1" dirty="0" err="1">
                <a:solidFill>
                  <a:schemeClr val="bg1"/>
                </a:solidFill>
              </a:rPr>
              <a:t>Jehin</a:t>
            </a:r>
            <a:r>
              <a:rPr lang="fr-FR" sz="2000" b="1" dirty="0">
                <a:solidFill>
                  <a:schemeClr val="bg1"/>
                </a:solidFill>
              </a:rPr>
              <a:t>, Johan De Keyser, Daniel </a:t>
            </a:r>
            <a:r>
              <a:rPr lang="fr-FR" sz="2000" b="1" dirty="0" err="1">
                <a:solidFill>
                  <a:schemeClr val="bg1"/>
                </a:solidFill>
              </a:rPr>
              <a:t>Kastinen</a:t>
            </a:r>
            <a:r>
              <a:rPr lang="fr-FR" sz="2000" b="1" dirty="0">
                <a:solidFill>
                  <a:schemeClr val="bg1"/>
                </a:solidFill>
              </a:rPr>
              <a:t>, Peter Brown</a:t>
            </a:r>
          </a:p>
        </p:txBody>
      </p:sp>
      <p:pic>
        <p:nvPicPr>
          <p:cNvPr id="8" name="Picture 7" descr="A logo with blue and purple triangles&#10;&#10;AI-generated content may be incorrect.">
            <a:extLst>
              <a:ext uri="{FF2B5EF4-FFF2-40B4-BE49-F238E27FC236}">
                <a16:creationId xmlns:a16="http://schemas.microsoft.com/office/drawing/2014/main" id="{850FF3D1-F1F5-0F34-7107-1436EBC62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83" y="355273"/>
            <a:ext cx="1950617" cy="948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E093E-12D7-31FF-CAC4-C08D610DBBE1}"/>
              </a:ext>
            </a:extLst>
          </p:cNvPr>
          <p:cNvSpPr txBox="1"/>
          <p:nvPr/>
        </p:nvSpPr>
        <p:spPr>
          <a:xfrm>
            <a:off x="1735494" y="6084778"/>
            <a:ext cx="814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EPSC-DPS Joint meeting 2025 – Helsinki – 9 </a:t>
            </a:r>
            <a:r>
              <a:rPr lang="fr-BE" dirty="0" err="1">
                <a:solidFill>
                  <a:schemeClr val="bg1"/>
                </a:solidFill>
              </a:rPr>
              <a:t>September</a:t>
            </a:r>
            <a:r>
              <a:rPr lang="fr-BE" dirty="0">
                <a:solidFill>
                  <a:schemeClr val="bg1"/>
                </a:solidFill>
              </a:rPr>
              <a:t> 2025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0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442A-C49F-2A91-BC21-C8038060B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59" y="127185"/>
            <a:ext cx="1046465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with CAMS-BeNeLux optical data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8BADC39-7E10-2C2E-93DF-94C98833041E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5415366" y="1388977"/>
              <a:ext cx="6539074" cy="51687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91502">
                      <a:extLst>
                        <a:ext uri="{9D8B030D-6E8A-4147-A177-3AD203B41FA5}">
                          <a16:colId xmlns:a16="http://schemas.microsoft.com/office/drawing/2014/main" val="4266954376"/>
                        </a:ext>
                      </a:extLst>
                    </a:gridCol>
                    <a:gridCol w="1022438">
                      <a:extLst>
                        <a:ext uri="{9D8B030D-6E8A-4147-A177-3AD203B41FA5}">
                          <a16:colId xmlns:a16="http://schemas.microsoft.com/office/drawing/2014/main" val="1710981963"/>
                        </a:ext>
                      </a:extLst>
                    </a:gridCol>
                    <a:gridCol w="614810">
                      <a:extLst>
                        <a:ext uri="{9D8B030D-6E8A-4147-A177-3AD203B41FA5}">
                          <a16:colId xmlns:a16="http://schemas.microsoft.com/office/drawing/2014/main" val="3514668537"/>
                        </a:ext>
                      </a:extLst>
                    </a:gridCol>
                    <a:gridCol w="1170880">
                      <a:extLst>
                        <a:ext uri="{9D8B030D-6E8A-4147-A177-3AD203B41FA5}">
                          <a16:colId xmlns:a16="http://schemas.microsoft.com/office/drawing/2014/main" val="2977502603"/>
                        </a:ext>
                      </a:extLst>
                    </a:gridCol>
                    <a:gridCol w="1319722">
                      <a:extLst>
                        <a:ext uri="{9D8B030D-6E8A-4147-A177-3AD203B41FA5}">
                          <a16:colId xmlns:a16="http://schemas.microsoft.com/office/drawing/2014/main" val="2185776383"/>
                        </a:ext>
                      </a:extLst>
                    </a:gridCol>
                    <a:gridCol w="1319722">
                      <a:extLst>
                        <a:ext uri="{9D8B030D-6E8A-4147-A177-3AD203B41FA5}">
                          <a16:colId xmlns:a16="http://schemas.microsoft.com/office/drawing/2014/main" val="1729703780"/>
                        </a:ext>
                      </a:extLst>
                    </a:gridCol>
                  </a:tblGrid>
                  <a:tr h="322748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Date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Time (UTC)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No.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1" dirty="0"/>
                            <a:t> [km/s]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a₁ [km/s²]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a₂ [s⁻¹]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5946220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29-07-2020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23:14:00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41.96 ± 0.07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0.070 ± 0.006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3.408 ± 0.047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8728588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29-07-2020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23:36:28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41.83 ± 0.09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0.068 ± 0.004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4.049 ± 0.092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424211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30-07-2020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00:51:27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188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29.95 ± 0.02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0.102 ± 0.002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2.017 ± 0.027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7997546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30-07-2020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22:07:59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477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61.36 ± 0.02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0.003 ± 0.001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8.402 ± 0.043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6186966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30-07-2020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23:03:23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43.51 ± 0.12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0.226 ± 0.007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3.206 ± 0.134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66392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23-03-2022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00:44:00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92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63.62 ± 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0.031 ± 0.003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5.493 ± 0.149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814287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27-04-2022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22:28:05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40.16 ± 0.01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5.031 ± 0.001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0.465 ± 0.002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615483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27-04-2022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23:07:25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39.13 ± 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0.049 ± 0.010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8.447 ± 0.191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69194310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31-01-2025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20:33:55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24.58 ± 0.02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0.557 ± 0.004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1.966 ± 0.018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807265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31-01-2025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23:36:28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166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35.45 ± 0.84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0.040 ± 0.021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3.795 ± 0.289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500510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8BADC39-7E10-2C2E-93DF-94C98833041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55281660"/>
                  </p:ext>
                </p:extLst>
              </p:nvPr>
            </p:nvGraphicFramePr>
            <p:xfrm>
              <a:off x="5415366" y="1388977"/>
              <a:ext cx="6539074" cy="51687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91502">
                      <a:extLst>
                        <a:ext uri="{9D8B030D-6E8A-4147-A177-3AD203B41FA5}">
                          <a16:colId xmlns:a16="http://schemas.microsoft.com/office/drawing/2014/main" val="4266954376"/>
                        </a:ext>
                      </a:extLst>
                    </a:gridCol>
                    <a:gridCol w="1022438">
                      <a:extLst>
                        <a:ext uri="{9D8B030D-6E8A-4147-A177-3AD203B41FA5}">
                          <a16:colId xmlns:a16="http://schemas.microsoft.com/office/drawing/2014/main" val="1710981963"/>
                        </a:ext>
                      </a:extLst>
                    </a:gridCol>
                    <a:gridCol w="614810">
                      <a:extLst>
                        <a:ext uri="{9D8B030D-6E8A-4147-A177-3AD203B41FA5}">
                          <a16:colId xmlns:a16="http://schemas.microsoft.com/office/drawing/2014/main" val="3514668537"/>
                        </a:ext>
                      </a:extLst>
                    </a:gridCol>
                    <a:gridCol w="1170880">
                      <a:extLst>
                        <a:ext uri="{9D8B030D-6E8A-4147-A177-3AD203B41FA5}">
                          <a16:colId xmlns:a16="http://schemas.microsoft.com/office/drawing/2014/main" val="2977502603"/>
                        </a:ext>
                      </a:extLst>
                    </a:gridCol>
                    <a:gridCol w="1319722">
                      <a:extLst>
                        <a:ext uri="{9D8B030D-6E8A-4147-A177-3AD203B41FA5}">
                          <a16:colId xmlns:a16="http://schemas.microsoft.com/office/drawing/2014/main" val="2185776383"/>
                        </a:ext>
                      </a:extLst>
                    </a:gridCol>
                    <a:gridCol w="1319722">
                      <a:extLst>
                        <a:ext uri="{9D8B030D-6E8A-4147-A177-3AD203B41FA5}">
                          <a16:colId xmlns:a16="http://schemas.microsoft.com/office/drawing/2014/main" val="1729703780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Date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Time (UTC)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No.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B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33854" t="-1176" r="-228125" b="-9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a₁ [km/s²]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/>
                            <a:t>a₂ [s⁻¹]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5946220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29-07-2020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23:14:00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41.96 ± 0.07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0.070 ± 0.006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3.408 ± 0.047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8728588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29-07-2020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23:36:28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41.83 ± 0.09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0.068 ± 0.004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4.049 ± 0.092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424211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30-07-2020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00:51:27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188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29.95 ± 0.02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0.102 ± 0.002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2.017 ± 0.027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7997546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30-07-2020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22:07:59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477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61.36 ± 0.02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0.003 ± 0.001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8.402 ± 0.043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6186966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30-07-2020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23:03:23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43.51 ± 0.12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0.226 ± 0.007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3.206 ± 0.134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66392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23-03-2022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00:44:00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92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63.62 ± 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0.031 ± 0.003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5.493 ± 0.149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814287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27-04-2022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22:28:05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40.16 ± 0.01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5.031 ± 0.001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0.465 ± 0.002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6154833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27-04-2022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23:07:25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49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39.13 ± 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0.049 ± 0.010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8.447 ± 0.191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69194310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31-01-2025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20:33:55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24.58 ± 0.02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0.557 ± 0.004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1.966 ± 0.018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807265"/>
                      </a:ext>
                    </a:extLst>
                  </a:tr>
                  <a:tr h="465057"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31-01-2025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/>
                            <a:t>23:36:28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166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35.45 ± 0.84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0.040 ± 0.021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BE" sz="1400" dirty="0"/>
                            <a:t>3.795 ± 0.289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5005103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A picture containing sky, outdoor, wooden, grass&#10;&#10;Description automatically generated">
            <a:extLst>
              <a:ext uri="{FF2B5EF4-FFF2-40B4-BE49-F238E27FC236}">
                <a16:creationId xmlns:a16="http://schemas.microsoft.com/office/drawing/2014/main" id="{A99082E1-32FA-4DDE-B92C-53367C9C9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5" y="1452748"/>
            <a:ext cx="3963225" cy="2974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E1EA92-865B-8255-8FEE-A2915CD42EAB}"/>
                  </a:ext>
                </a:extLst>
              </p:cNvPr>
              <p:cNvSpPr txBox="1"/>
              <p:nvPr/>
            </p:nvSpPr>
            <p:spPr>
              <a:xfrm>
                <a:off x="128079" y="5044221"/>
                <a:ext cx="470296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Covered area: 90000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km</m:t>
                        </m:r>
                      </m:e>
                      <m:sup>
                        <m:r>
                          <a:rPr lang="en-US" sz="20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Number of cameras: </a:t>
                </a:r>
                <a:r>
                  <a:rPr lang="en-US" sz="2000" dirty="0">
                    <a:sym typeface="Symbol" panose="05050102010706020507" pitchFamily="18" charset="2"/>
                  </a:rPr>
                  <a:t>110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Deceleration model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E1EA92-865B-8255-8FEE-A2915CD42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9" y="5044221"/>
                <a:ext cx="4702963" cy="1631216"/>
              </a:xfrm>
              <a:prstGeom prst="rect">
                <a:avLst/>
              </a:prstGeom>
              <a:blipFill>
                <a:blip r:embed="rId4"/>
                <a:stretch>
                  <a:fillRect l="-1167" t="-149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BBE74B8-D390-9671-4999-F136F5AA4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40" y="5730124"/>
            <a:ext cx="2377064" cy="28788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6B4F619-79DD-E1CF-296F-18FE6048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721" y="6492875"/>
            <a:ext cx="2743200" cy="365125"/>
          </a:xfrm>
        </p:spPr>
        <p:txBody>
          <a:bodyPr/>
          <a:lstStyle/>
          <a:p>
            <a:fld id="{58161B99-694B-47E1-A03B-5FD9D43A248D}" type="slidenum">
              <a:rPr lang="en-BE" smtClean="0"/>
              <a:t>10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758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5EF4-3D8B-DAF2-BF9A-D5365269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31" y="358674"/>
            <a:ext cx="11738811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errors – Comparison with CAMS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Content Placeholder 9" descr="A graph of a comparison of a function&#10;&#10;AI-generated content may be incorrect.">
            <a:extLst>
              <a:ext uri="{FF2B5EF4-FFF2-40B4-BE49-F238E27FC236}">
                <a16:creationId xmlns:a16="http://schemas.microsoft.com/office/drawing/2014/main" id="{380FCBC4-9AB6-D88B-6A77-2838BB2EB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/>
          <a:stretch/>
        </p:blipFill>
        <p:spPr>
          <a:xfrm>
            <a:off x="6431937" y="1952426"/>
            <a:ext cx="4592054" cy="426704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BD378C-8634-4F9F-FD88-FB3BFA9E5F01}"/>
              </a:ext>
            </a:extLst>
          </p:cNvPr>
          <p:cNvSpPr txBox="1"/>
          <p:nvPr/>
        </p:nvSpPr>
        <p:spPr>
          <a:xfrm>
            <a:off x="7284546" y="2194887"/>
            <a:ext cx="1604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10% error line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0F5E-5E17-4F71-B2DA-5E073C157280}"/>
              </a:ext>
            </a:extLst>
          </p:cNvPr>
          <p:cNvSpPr txBox="1"/>
          <p:nvPr/>
        </p:nvSpPr>
        <p:spPr>
          <a:xfrm>
            <a:off x="7656264" y="3304877"/>
            <a:ext cx="1820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 km error line</a:t>
            </a:r>
            <a:endParaRPr lang="en-B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186FF-1C8F-C49A-A3F2-82FF7F9E8502}"/>
              </a:ext>
            </a:extLst>
          </p:cNvPr>
          <p:cNvSpPr txBox="1"/>
          <p:nvPr/>
        </p:nvSpPr>
        <p:spPr>
          <a:xfrm>
            <a:off x="9203212" y="4894519"/>
            <a:ext cx="1820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5° error line</a:t>
            </a:r>
            <a:endParaRPr lang="en-BE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1D37CF-57E0-9436-A5D2-48CB966D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580" y="6219468"/>
            <a:ext cx="1488353" cy="5581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10AA6C-C649-7143-2156-EE1F0A915A83}"/>
              </a:ext>
            </a:extLst>
          </p:cNvPr>
          <p:cNvSpPr txBox="1"/>
          <p:nvPr/>
        </p:nvSpPr>
        <p:spPr>
          <a:xfrm>
            <a:off x="6571293" y="1614512"/>
            <a:ext cx="526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Errors without interferometry in </a:t>
            </a:r>
            <a:r>
              <a:rPr lang="en-US" b="1" dirty="0"/>
              <a:t>logarithmic </a:t>
            </a:r>
            <a:r>
              <a:rPr lang="en-US" dirty="0"/>
              <a:t>scale</a:t>
            </a:r>
            <a:endParaRPr lang="en-BE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ABB1660-8D4B-73BE-896F-CD2D7AB0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99-694B-47E1-A03B-5FD9D43A248D}" type="slidenum">
              <a:rPr lang="en-BE" smtClean="0"/>
              <a:t>11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BD76D6AE-6112-E14C-9DF7-A90FAE58177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0027" y="1767760"/>
              <a:ext cx="5034142" cy="42026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6338">
                      <a:extLst>
                        <a:ext uri="{9D8B030D-6E8A-4147-A177-3AD203B41FA5}">
                          <a16:colId xmlns:a16="http://schemas.microsoft.com/office/drawing/2014/main" val="3585345613"/>
                        </a:ext>
                      </a:extLst>
                    </a:gridCol>
                    <a:gridCol w="2233504">
                      <a:extLst>
                        <a:ext uri="{9D8B030D-6E8A-4147-A177-3AD203B41FA5}">
                          <a16:colId xmlns:a16="http://schemas.microsoft.com/office/drawing/2014/main" val="677357145"/>
                        </a:ext>
                      </a:extLst>
                    </a:gridCol>
                    <a:gridCol w="2044300">
                      <a:extLst>
                        <a:ext uri="{9D8B030D-6E8A-4147-A177-3AD203B41FA5}">
                          <a16:colId xmlns:a16="http://schemas.microsoft.com/office/drawing/2014/main" val="875294620"/>
                        </a:ext>
                      </a:extLst>
                    </a:gridCol>
                  </a:tblGrid>
                  <a:tr h="627097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No.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# BRAMS receiving stations with TOF</a:t>
                          </a:r>
                          <a:endParaRPr lang="en-B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# BRAMS</a:t>
                          </a:r>
                          <a:r>
                            <a:rPr lang="en-US" sz="1600" baseline="0" dirty="0"/>
                            <a:t> r</a:t>
                          </a:r>
                          <a:r>
                            <a:rPr lang="en-US" sz="1600" dirty="0"/>
                            <a:t>eceiving stations with pre-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BE" sz="1600" b="1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4420746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7204009"/>
                      </a:ext>
                    </a:extLst>
                  </a:tr>
                  <a:tr h="362968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939885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188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071498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477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875860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532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9311097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92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18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3638159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0767698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49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0358373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 dirty="0"/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21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5383312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 dirty="0"/>
                            <a:t>166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14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2533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BD76D6AE-6112-E14C-9DF7-A90FAE5817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6967842"/>
                  </p:ext>
                </p:extLst>
              </p:nvPr>
            </p:nvGraphicFramePr>
            <p:xfrm>
              <a:off x="220027" y="1767760"/>
              <a:ext cx="5034142" cy="42026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6338">
                      <a:extLst>
                        <a:ext uri="{9D8B030D-6E8A-4147-A177-3AD203B41FA5}">
                          <a16:colId xmlns:a16="http://schemas.microsoft.com/office/drawing/2014/main" val="3585345613"/>
                        </a:ext>
                      </a:extLst>
                    </a:gridCol>
                    <a:gridCol w="2233504">
                      <a:extLst>
                        <a:ext uri="{9D8B030D-6E8A-4147-A177-3AD203B41FA5}">
                          <a16:colId xmlns:a16="http://schemas.microsoft.com/office/drawing/2014/main" val="677357145"/>
                        </a:ext>
                      </a:extLst>
                    </a:gridCol>
                    <a:gridCol w="2044300">
                      <a:extLst>
                        <a:ext uri="{9D8B030D-6E8A-4147-A177-3AD203B41FA5}">
                          <a16:colId xmlns:a16="http://schemas.microsoft.com/office/drawing/2014/main" val="875294620"/>
                        </a:ext>
                      </a:extLst>
                    </a:gridCol>
                  </a:tblGrid>
                  <a:tr h="627097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No.</a:t>
                          </a:r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# BRAMS receiving stations with TOF</a:t>
                          </a:r>
                          <a:endParaRPr lang="en-B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BE"/>
                        </a:p>
                      </a:txBody>
                      <a:tcPr>
                        <a:blipFill>
                          <a:blip r:embed="rId4"/>
                          <a:stretch>
                            <a:fillRect l="-146866" t="-1942" r="-1493" b="-5815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4420746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7204009"/>
                      </a:ext>
                    </a:extLst>
                  </a:tr>
                  <a:tr h="362968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939885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188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071498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477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875860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532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9311097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92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18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3638159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39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0767698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/>
                            <a:t>49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0358373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 dirty="0"/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21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5383312"/>
                      </a:ext>
                    </a:extLst>
                  </a:tr>
                  <a:tr h="356954">
                    <a:tc>
                      <a:txBody>
                        <a:bodyPr/>
                        <a:lstStyle/>
                        <a:p>
                          <a:r>
                            <a:rPr lang="en-BE" sz="1600" dirty="0"/>
                            <a:t>166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14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en-B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25333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903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068E-F7CA-56B1-8DFF-4002DE56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errors – Comparison with CAMS</a:t>
            </a:r>
            <a:endParaRPr lang="en-BE" sz="3600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519CB-94BE-D624-FF21-F68DC850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12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E6D954-1FB1-D6FD-B718-AAA944DD4A39}"/>
                  </a:ext>
                </a:extLst>
              </p:cNvPr>
              <p:cNvSpPr txBox="1"/>
              <p:nvPr/>
            </p:nvSpPr>
            <p:spPr>
              <a:xfrm>
                <a:off x="1347089" y="1993193"/>
                <a:ext cx="9645975" cy="26776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en-US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b="1" dirty="0"/>
                  <a:t> brings significant improvements</a:t>
                </a:r>
                <a:r>
                  <a:rPr lang="en-US" sz="2400" dirty="0"/>
                  <a:t>, especially for the speed and the inclination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altitude is always </a:t>
                </a:r>
                <a:r>
                  <a:rPr lang="en-US" sz="2400" b="1" dirty="0"/>
                  <a:t>within 10 km with 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en-US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BRAMS reconstructions with 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are in a very good agreement with CAMS</a:t>
                </a:r>
                <a:r>
                  <a:rPr lang="en-US" sz="2400" b="1" dirty="0"/>
                  <a:t>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b="1" dirty="0"/>
                  <a:t>5% velocity and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b="1" dirty="0"/>
                  <a:t>2-4° inclination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E6D954-1FB1-D6FD-B718-AAA944DD4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089" y="1993193"/>
                <a:ext cx="9645975" cy="2677656"/>
              </a:xfrm>
              <a:prstGeom prst="rect">
                <a:avLst/>
              </a:prstGeom>
              <a:blipFill>
                <a:blip r:embed="rId2"/>
                <a:stretch>
                  <a:fillRect l="-821" t="-1587" r="-379" b="-40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331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CC094-7A85-E90D-6883-14F3F8EC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65125"/>
            <a:ext cx="11041626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 quantification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773DC-63A8-0FF6-A0F0-117E0DB846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169" y="2198126"/>
                <a:ext cx="11706831" cy="265224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addition of </a:t>
                </a:r>
                <a:r>
                  <a:rPr lang="en-US" dirty="0">
                    <a:solidFill>
                      <a:schemeClr val="tx1"/>
                    </a:solidFill>
                  </a:rPr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information leads to a new global cost function: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would like to obtain </a:t>
                </a:r>
                <a:r>
                  <a:rPr lang="en-US" b="1" dirty="0"/>
                  <a:t>confidence intervals on the outputs</a:t>
                </a:r>
                <a:r>
                  <a:rPr lang="en-US" dirty="0"/>
                  <a:t> of the trajectory reconstruction algorithm, i.e., speed, inclination, altitude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773DC-63A8-0FF6-A0F0-117E0DB84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169" y="2198126"/>
                <a:ext cx="11706831" cy="2652247"/>
              </a:xfrm>
              <a:blipFill>
                <a:blip r:embed="rId2"/>
                <a:stretch>
                  <a:fillRect l="-938" t="-413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9BCD2F-F2B7-CBBB-0D66-E7829776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D9E6-2B37-4C84-A520-5531BE4FBEEC}" type="slidenum">
              <a:rPr lang="en-BE" smtClean="0"/>
              <a:t>13</a:t>
            </a:fld>
            <a:endParaRPr lang="en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0AC15-9BBF-00A2-C0D9-55B98229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809" y="2667464"/>
            <a:ext cx="7627417" cy="1025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F2DB5-C63B-BD31-492E-D3F83CCCC398}"/>
                  </a:ext>
                </a:extLst>
              </p:cNvPr>
              <p:cNvSpPr txBox="1"/>
              <p:nvPr/>
            </p:nvSpPr>
            <p:spPr>
              <a:xfrm>
                <a:off x="452628" y="4745424"/>
                <a:ext cx="1128674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To do so, we need to characterize the </a:t>
                </a:r>
                <a:r>
                  <a:rPr lang="en-US" sz="2800" dirty="0">
                    <a:solidFill>
                      <a:srgbClr val="0070C0"/>
                    </a:solidFill>
                  </a:rPr>
                  <a:t>measurement uncertainties on the TOFs and on the 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8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speeds </a:t>
                </a:r>
                <a:r>
                  <a:rPr lang="en-US" sz="2800" dirty="0"/>
                  <a:t>that appear in the cost function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F2DB5-C63B-BD31-492E-D3F83CCCC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28" y="4745424"/>
                <a:ext cx="11286744" cy="954107"/>
              </a:xfrm>
              <a:prstGeom prst="rect">
                <a:avLst/>
              </a:prstGeom>
              <a:blipFill>
                <a:blip r:embed="rId4"/>
                <a:stretch>
                  <a:fillRect l="-972" t="-6369" b="-1656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69225B8-C7F7-D813-F837-0CF3C616F7C0}"/>
              </a:ext>
            </a:extLst>
          </p:cNvPr>
          <p:cNvSpPr txBox="1"/>
          <p:nvPr/>
        </p:nvSpPr>
        <p:spPr>
          <a:xfrm>
            <a:off x="4678188" y="3223399"/>
            <a:ext cx="1002891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BE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65078-340E-AD13-DEBC-C5E096F9DE8A}"/>
              </a:ext>
            </a:extLst>
          </p:cNvPr>
          <p:cNvSpPr txBox="1"/>
          <p:nvPr/>
        </p:nvSpPr>
        <p:spPr>
          <a:xfrm>
            <a:off x="8298657" y="3251919"/>
            <a:ext cx="892277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2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49E70C-9676-0B7A-E085-589C8603DC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09625" y="111361"/>
                <a:ext cx="4343400" cy="118745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i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uncertainty</a:t>
                </a:r>
                <a:endParaRPr lang="en-BE" dirty="0">
                  <a:solidFill>
                    <a:srgbClr val="091E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49E70C-9676-0B7A-E085-589C8603DC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9625" y="111361"/>
                <a:ext cx="4343400" cy="1187450"/>
              </a:xfrm>
              <a:blipFill>
                <a:blip r:embed="rId2"/>
                <a:stretch>
                  <a:fillRect l="-5899" r="-4916" b="-820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7B57F3D-56C5-913F-D346-D0FFD89B97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28" b="684"/>
          <a:stretch/>
        </p:blipFill>
        <p:spPr>
          <a:xfrm>
            <a:off x="4824076" y="1307031"/>
            <a:ext cx="3884474" cy="255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002EE7-91D9-A461-9232-ADBA7C5B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97"/>
          <a:stretch/>
        </p:blipFill>
        <p:spPr>
          <a:xfrm>
            <a:off x="4846004" y="4139137"/>
            <a:ext cx="3739851" cy="270759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1F822A-7458-3EE4-06FA-5656AD0266E5}"/>
              </a:ext>
            </a:extLst>
          </p:cNvPr>
          <p:cNvCxnSpPr>
            <a:cxnSpLocks/>
          </p:cNvCxnSpPr>
          <p:nvPr/>
        </p:nvCxnSpPr>
        <p:spPr>
          <a:xfrm>
            <a:off x="3669439" y="2493160"/>
            <a:ext cx="1116537" cy="7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60D29D-8A9B-0790-527A-88E2C223F7C3}"/>
              </a:ext>
            </a:extLst>
          </p:cNvPr>
          <p:cNvSpPr txBox="1"/>
          <p:nvPr/>
        </p:nvSpPr>
        <p:spPr>
          <a:xfrm>
            <a:off x="3768001" y="1935175"/>
            <a:ext cx="1225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Cornu spiral</a:t>
            </a:r>
            <a:endParaRPr lang="en-BE" sz="1600" i="1" dirty="0">
              <a:solidFill>
                <a:schemeClr val="accent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AC29CF-93A5-9D1B-E71C-EE2FED9CA9D5}"/>
              </a:ext>
            </a:extLst>
          </p:cNvPr>
          <p:cNvCxnSpPr>
            <a:cxnSpLocks/>
          </p:cNvCxnSpPr>
          <p:nvPr/>
        </p:nvCxnSpPr>
        <p:spPr>
          <a:xfrm>
            <a:off x="8497102" y="5388834"/>
            <a:ext cx="4759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5EBCE2-19D0-74A1-3F79-7E925CC5EB7A}"/>
              </a:ext>
            </a:extLst>
          </p:cNvPr>
          <p:cNvCxnSpPr>
            <a:cxnSpLocks/>
          </p:cNvCxnSpPr>
          <p:nvPr/>
        </p:nvCxnSpPr>
        <p:spPr>
          <a:xfrm>
            <a:off x="8497102" y="2512646"/>
            <a:ext cx="5864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75AEC48-DADB-1312-B8DF-F533314E8168}"/>
              </a:ext>
            </a:extLst>
          </p:cNvPr>
          <p:cNvSpPr txBox="1"/>
          <p:nvPr/>
        </p:nvSpPr>
        <p:spPr>
          <a:xfrm>
            <a:off x="3757484" y="3800583"/>
            <a:ext cx="3057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Sliding windows of varying sizes</a:t>
            </a:r>
            <a:endParaRPr lang="en-BE" sz="1600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BA6E43-DB04-F158-3DD6-2E1F652CAD59}"/>
                  </a:ext>
                </a:extLst>
              </p:cNvPr>
              <p:cNvSpPr txBox="1"/>
              <p:nvPr/>
            </p:nvSpPr>
            <p:spPr>
              <a:xfrm>
                <a:off x="9239941" y="2267002"/>
                <a:ext cx="2807426" cy="49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Meteor pseudo speed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BA6E43-DB04-F158-3DD6-2E1F652CA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941" y="2267002"/>
                <a:ext cx="2807426" cy="491288"/>
              </a:xfrm>
              <a:prstGeom prst="rect">
                <a:avLst/>
              </a:prstGeom>
              <a:blipFill>
                <a:blip r:embed="rId5"/>
                <a:stretch>
                  <a:fillRect l="-1957" b="-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71D01B1B-2A78-C00A-2B92-A09FD4DD05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20" t="11062" r="6826" b="1488"/>
          <a:stretch/>
        </p:blipFill>
        <p:spPr>
          <a:xfrm>
            <a:off x="0" y="1298811"/>
            <a:ext cx="3608596" cy="259366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72EFEF-C0C4-E64F-AB37-CB1DEC7E726C}"/>
              </a:ext>
            </a:extLst>
          </p:cNvPr>
          <p:cNvCxnSpPr>
            <a:cxnSpLocks/>
          </p:cNvCxnSpPr>
          <p:nvPr/>
        </p:nvCxnSpPr>
        <p:spPr>
          <a:xfrm>
            <a:off x="6759171" y="3864667"/>
            <a:ext cx="0" cy="266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9FD7F35-1E84-A1AA-603F-3897117075A5}"/>
              </a:ext>
            </a:extLst>
          </p:cNvPr>
          <p:cNvSpPr txBox="1"/>
          <p:nvPr/>
        </p:nvSpPr>
        <p:spPr>
          <a:xfrm>
            <a:off x="8342687" y="1888375"/>
            <a:ext cx="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Slope of linear fit</a:t>
            </a:r>
            <a:endParaRPr lang="en-BE" sz="1600" i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EC7737-8EED-684D-D009-A4A657D767E6}"/>
              </a:ext>
            </a:extLst>
          </p:cNvPr>
          <p:cNvSpPr txBox="1"/>
          <p:nvPr/>
        </p:nvSpPr>
        <p:spPr>
          <a:xfrm>
            <a:off x="1284178" y="95728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</a:t>
            </a:r>
            <a:r>
              <a:rPr lang="el-GR" dirty="0"/>
              <a:t>φ</a:t>
            </a:r>
            <a:r>
              <a:rPr lang="en-US" dirty="0"/>
              <a:t>(t)</a:t>
            </a:r>
            <a:endParaRPr lang="en-B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552A9D-FA46-F98B-06A0-8789112AD9C8}"/>
              </a:ext>
            </a:extLst>
          </p:cNvPr>
          <p:cNvSpPr txBox="1"/>
          <p:nvPr/>
        </p:nvSpPr>
        <p:spPr>
          <a:xfrm>
            <a:off x="5669742" y="957287"/>
            <a:ext cx="280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Fresnel parameter x(t)</a:t>
            </a:r>
            <a:endParaRPr lang="en-B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DDEC32-E901-A3A1-E726-D2FBD3AEB163}"/>
              </a:ext>
            </a:extLst>
          </p:cNvPr>
          <p:cNvSpPr txBox="1"/>
          <p:nvPr/>
        </p:nvSpPr>
        <p:spPr>
          <a:xfrm>
            <a:off x="5258392" y="4305525"/>
            <a:ext cx="157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Pseudo speed histogram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482D6F-8793-834A-1866-566B6D75B59C}"/>
                  </a:ext>
                </a:extLst>
              </p:cNvPr>
              <p:cNvSpPr txBox="1"/>
              <p:nvPr/>
            </p:nvSpPr>
            <p:spPr>
              <a:xfrm>
                <a:off x="555656" y="4604504"/>
                <a:ext cx="4001520" cy="1114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dirty="0"/>
                  <a:t> is known, it can be converted in actual speed uncertainty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using  the geometry of the trajectory</a:t>
                </a:r>
                <a:endParaRPr lang="en-BE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482D6F-8793-834A-1866-566B6D75B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56" y="4604504"/>
                <a:ext cx="4001520" cy="1114408"/>
              </a:xfrm>
              <a:prstGeom prst="rect">
                <a:avLst/>
              </a:prstGeom>
              <a:blipFill>
                <a:blip r:embed="rId7"/>
                <a:stretch>
                  <a:fillRect l="-1218" t="-1639" r="-1979" b="-819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71010D0-CD59-9989-AA3A-975AE052E157}"/>
              </a:ext>
            </a:extLst>
          </p:cNvPr>
          <p:cNvGrpSpPr/>
          <p:nvPr/>
        </p:nvGrpSpPr>
        <p:grpSpPr>
          <a:xfrm>
            <a:off x="6418301" y="4139137"/>
            <a:ext cx="5724389" cy="1579775"/>
            <a:chOff x="6418301" y="4139137"/>
            <a:chExt cx="5724389" cy="157977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69BAC28-6406-D81E-A5C6-106C252A8832}"/>
                </a:ext>
              </a:extLst>
            </p:cNvPr>
            <p:cNvCxnSpPr>
              <a:cxnSpLocks/>
            </p:cNvCxnSpPr>
            <p:nvPr/>
          </p:nvCxnSpPr>
          <p:spPr>
            <a:xfrm>
              <a:off x="6423674" y="5388834"/>
              <a:ext cx="6709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158E27-43D8-0F02-FD4B-D7B868AA1EFA}"/>
                </a:ext>
              </a:extLst>
            </p:cNvPr>
            <p:cNvGrpSpPr/>
            <p:nvPr/>
          </p:nvGrpSpPr>
          <p:grpSpPr>
            <a:xfrm>
              <a:off x="6418301" y="4139137"/>
              <a:ext cx="5724389" cy="1579775"/>
              <a:chOff x="6418301" y="4139137"/>
              <a:chExt cx="5724389" cy="157977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98F163-0A4B-38C0-7F76-5DFEB670DD83}"/>
                  </a:ext>
                </a:extLst>
              </p:cNvPr>
              <p:cNvSpPr txBox="1"/>
              <p:nvPr/>
            </p:nvSpPr>
            <p:spPr>
              <a:xfrm>
                <a:off x="6418301" y="5411135"/>
                <a:ext cx="7696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FWHM</a:t>
                </a:r>
                <a:endParaRPr lang="en-BE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E71E71B-EE78-2D0E-A890-EA4D8D6205AB}"/>
                      </a:ext>
                    </a:extLst>
                  </p:cNvPr>
                  <p:cNvSpPr txBox="1"/>
                  <p:nvPr/>
                </p:nvSpPr>
                <p:spPr>
                  <a:xfrm>
                    <a:off x="9065430" y="5157187"/>
                    <a:ext cx="3077260" cy="50789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Uncertainty pseudo speed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𝑑𝑥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sub>
                        </m:sSub>
                      </m:oMath>
                    </a14:m>
                    <a:r>
                      <a:rPr lang="en-US" dirty="0"/>
                      <a:t> </a:t>
                    </a:r>
                    <a:endParaRPr lang="en-BE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4E71E71B-EE78-2D0E-A890-EA4D8D6205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65430" y="5157187"/>
                    <a:ext cx="3077260" cy="50789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584" t="-6024" b="-554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B9D41C-968F-27AB-EA22-F1BD915AD65E}"/>
                  </a:ext>
                </a:extLst>
              </p:cNvPr>
              <p:cNvSpPr txBox="1"/>
              <p:nvPr/>
            </p:nvSpPr>
            <p:spPr>
              <a:xfrm>
                <a:off x="8434517" y="4139137"/>
                <a:ext cx="107704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chemeClr val="accent1"/>
                    </a:solidFill>
                  </a:rPr>
                  <a:t>Full width at half maximum (FWHM)</a:t>
                </a:r>
                <a:endParaRPr lang="en-BE" sz="1600" i="1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A5C8BC9A-387E-E103-B28D-CD0A82E6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99-694B-47E1-A03B-5FD9D43A248D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164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0987-DC11-63DC-9C2F-095F315C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8" y="12946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 uncertainty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FCA77-0F5F-99A1-2C8F-BBBDEA6C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07" y="1056985"/>
            <a:ext cx="11542624" cy="901193"/>
          </a:xfrm>
        </p:spPr>
        <p:txBody>
          <a:bodyPr>
            <a:normAutofit/>
          </a:bodyPr>
          <a:lstStyle/>
          <a:p>
            <a:r>
              <a:rPr lang="en-US" sz="2400" dirty="0"/>
              <a:t>We want to determine 	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391C1917-B75F-AC6E-4C37-E40A2F18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7359" y="6344334"/>
            <a:ext cx="2743200" cy="365125"/>
          </a:xfrm>
        </p:spPr>
        <p:txBody>
          <a:bodyPr/>
          <a:lstStyle/>
          <a:p>
            <a:fld id="{E7B6D9E6-2B37-4C84-A520-5531BE4FBEEC}" type="slidenum">
              <a:rPr lang="en-BE" smtClean="0"/>
              <a:t>15</a:t>
            </a:fld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A0B334-57A3-7739-B964-B00AD3E94E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707" y="1566838"/>
                <a:ext cx="10991496" cy="7616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The uncertainties on the TOFs depend on the uncertainty on the determination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timings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A0B334-57A3-7739-B964-B00AD3E94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07" y="1566838"/>
                <a:ext cx="10991496" cy="761685"/>
              </a:xfrm>
              <a:prstGeom prst="rect">
                <a:avLst/>
              </a:prstGeom>
              <a:blipFill>
                <a:blip r:embed="rId3"/>
                <a:stretch>
                  <a:fillRect l="-721" t="-10400" r="-998" b="-1760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E067B90-D353-3862-8064-6023EF672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718" y="1083976"/>
            <a:ext cx="1708187" cy="374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8F0DFC-D9A1-179B-90A9-565FA0DC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805" y="3009496"/>
            <a:ext cx="4131826" cy="30988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754D83-5C43-833E-82F1-AFC3B07ABF08}"/>
              </a:ext>
            </a:extLst>
          </p:cNvPr>
          <p:cNvCxnSpPr>
            <a:cxnSpLocks/>
          </p:cNvCxnSpPr>
          <p:nvPr/>
        </p:nvCxnSpPr>
        <p:spPr>
          <a:xfrm>
            <a:off x="5176011" y="4906943"/>
            <a:ext cx="14563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408EE9-E9B1-1948-D9A1-CB6002A0189D}"/>
              </a:ext>
            </a:extLst>
          </p:cNvPr>
          <p:cNvSpPr txBox="1"/>
          <p:nvPr/>
        </p:nvSpPr>
        <p:spPr>
          <a:xfrm>
            <a:off x="4969619" y="3878089"/>
            <a:ext cx="185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Gaussian random noise with a given SNR</a:t>
            </a:r>
            <a:endParaRPr lang="en-BE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7A6674-FA25-6CFA-5F37-B012BF59C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542" y="2920744"/>
            <a:ext cx="2648266" cy="19862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43A0BA-E9CB-081B-6927-81D345001788}"/>
              </a:ext>
            </a:extLst>
          </p:cNvPr>
          <p:cNvCxnSpPr>
            <a:cxnSpLocks/>
          </p:cNvCxnSpPr>
          <p:nvPr/>
        </p:nvCxnSpPr>
        <p:spPr>
          <a:xfrm>
            <a:off x="9252062" y="4249167"/>
            <a:ext cx="8560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BAF7ED0-FBDB-CFC5-8C67-462DE0C31E4A}"/>
              </a:ext>
            </a:extLst>
          </p:cNvPr>
          <p:cNvSpPr txBox="1"/>
          <p:nvPr/>
        </p:nvSpPr>
        <p:spPr>
          <a:xfrm>
            <a:off x="9080406" y="3797244"/>
            <a:ext cx="134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Processing</a:t>
            </a:r>
            <a:endParaRPr lang="en-BE" dirty="0">
              <a:solidFill>
                <a:schemeClr val="accent1"/>
              </a:solidFill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32AC972E-9FD5-8062-5D8C-173D957B53AD}"/>
              </a:ext>
            </a:extLst>
          </p:cNvPr>
          <p:cNvSpPr/>
          <p:nvPr/>
        </p:nvSpPr>
        <p:spPr>
          <a:xfrm>
            <a:off x="10787922" y="3999615"/>
            <a:ext cx="192068" cy="22396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7BFD0E-415A-687D-132A-ADC279B9E56F}"/>
              </a:ext>
            </a:extLst>
          </p:cNvPr>
          <p:cNvSpPr txBox="1"/>
          <p:nvPr/>
        </p:nvSpPr>
        <p:spPr>
          <a:xfrm>
            <a:off x="10979990" y="4516596"/>
            <a:ext cx="169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Statistics</a:t>
            </a:r>
            <a:endParaRPr lang="en-BE" dirty="0">
              <a:solidFill>
                <a:schemeClr val="accent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095BBE-AE6F-BE8D-CE28-8404B76855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4" t="3829" r="4495"/>
          <a:stretch>
            <a:fillRect/>
          </a:stretch>
        </p:blipFill>
        <p:spPr>
          <a:xfrm>
            <a:off x="5326602" y="2539015"/>
            <a:ext cx="1500326" cy="3289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ECC3BD-0CDB-54AC-7716-E3B783B8B310}"/>
              </a:ext>
            </a:extLst>
          </p:cNvPr>
          <p:cNvGrpSpPr/>
          <p:nvPr/>
        </p:nvGrpSpPr>
        <p:grpSpPr>
          <a:xfrm>
            <a:off x="137935" y="4166740"/>
            <a:ext cx="1673186" cy="641431"/>
            <a:chOff x="137935" y="4166740"/>
            <a:chExt cx="1673186" cy="6414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AC83A5-F038-2265-FF60-0B885D7825DB}"/>
                </a:ext>
              </a:extLst>
            </p:cNvPr>
            <p:cNvSpPr txBox="1"/>
            <p:nvPr/>
          </p:nvSpPr>
          <p:spPr>
            <a:xfrm>
              <a:off x="137935" y="4166740"/>
              <a:ext cx="1673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Rise time</a:t>
              </a:r>
              <a:endParaRPr lang="en-BE" dirty="0">
                <a:solidFill>
                  <a:schemeClr val="accent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68912DA-41E7-2361-120D-C79AB00182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935" y="4804798"/>
              <a:ext cx="1160976" cy="33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B81E97-C2C0-D528-FEAF-1E1C17D65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2868"/>
            <a:stretch/>
          </p:blipFill>
          <p:spPr>
            <a:xfrm>
              <a:off x="361480" y="4486787"/>
              <a:ext cx="688934" cy="288129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97FA340-6B81-88FA-4FDE-1E996A7F1B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506" y="2788817"/>
            <a:ext cx="942338" cy="2166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22945F-F397-67CB-525B-73B8BCBE6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99" y="4045323"/>
            <a:ext cx="364560" cy="3421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B6ACC3-5949-F1DA-4092-5D45A93769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7542" y="4862295"/>
            <a:ext cx="2660941" cy="199570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16ED31-9CEB-AC34-DF32-6BF9B5617BB8}"/>
              </a:ext>
            </a:extLst>
          </p:cNvPr>
          <p:cNvCxnSpPr>
            <a:cxnSpLocks/>
          </p:cNvCxnSpPr>
          <p:nvPr/>
        </p:nvCxnSpPr>
        <p:spPr>
          <a:xfrm>
            <a:off x="9252061" y="5934817"/>
            <a:ext cx="8560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624C936-E9A8-CAA6-25EB-C60030D1FE94}"/>
              </a:ext>
            </a:extLst>
          </p:cNvPr>
          <p:cNvSpPr txBox="1"/>
          <p:nvPr/>
        </p:nvSpPr>
        <p:spPr>
          <a:xfrm>
            <a:off x="6883083" y="2419875"/>
            <a:ext cx="30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10,000 clones with the same </a:t>
            </a:r>
            <a:endParaRPr lang="en-BE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4749D07-E367-BEAB-34C7-90541A402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0895" y="5753349"/>
            <a:ext cx="364560" cy="3421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615A3FE-F35A-E97A-D466-DA64AD087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1083" y="4961183"/>
            <a:ext cx="440053" cy="316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06E8A-530A-4A13-56B6-0F9276F63AB5}"/>
              </a:ext>
            </a:extLst>
          </p:cNvPr>
          <p:cNvSpPr txBox="1"/>
          <p:nvPr/>
        </p:nvSpPr>
        <p:spPr>
          <a:xfrm>
            <a:off x="137935" y="2478117"/>
            <a:ext cx="5403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We use Monte Carlo simulations to get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C79AAD-AB50-39C5-6068-2A79256523E1}"/>
              </a:ext>
            </a:extLst>
          </p:cNvPr>
          <p:cNvSpPr txBox="1"/>
          <p:nvPr/>
        </p:nvSpPr>
        <p:spPr>
          <a:xfrm>
            <a:off x="9114705" y="5474133"/>
            <a:ext cx="198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Processing</a:t>
            </a:r>
            <a:endParaRPr lang="en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8" grpId="0" animBg="1"/>
      <p:bldP spid="30" grpId="0"/>
      <p:bldP spid="27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454E0E4-320A-2806-31C5-EE831153A4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Results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uncertainty</a:t>
                </a:r>
                <a:endParaRPr lang="en-BE" dirty="0">
                  <a:solidFill>
                    <a:srgbClr val="091E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454E0E4-320A-2806-31C5-EE831153A4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35" b="-2304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and chart of different colors&#10;&#10;AI-generated content may be incorrect.">
            <a:extLst>
              <a:ext uri="{FF2B5EF4-FFF2-40B4-BE49-F238E27FC236}">
                <a16:creationId xmlns:a16="http://schemas.microsoft.com/office/drawing/2014/main" id="{ED4DF381-E433-1A22-1D3C-DB1CCEB8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1"/>
          <a:stretch>
            <a:fillRect/>
          </a:stretch>
        </p:blipFill>
        <p:spPr>
          <a:xfrm>
            <a:off x="1164996" y="1690688"/>
            <a:ext cx="4550004" cy="37839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B53AEE-80EE-FA74-7168-F19D637213D3}"/>
              </a:ext>
            </a:extLst>
          </p:cNvPr>
          <p:cNvSpPr txBox="1">
            <a:spLocks/>
          </p:cNvSpPr>
          <p:nvPr/>
        </p:nvSpPr>
        <p:spPr>
          <a:xfrm>
            <a:off x="600252" y="5624724"/>
            <a:ext cx="10991496" cy="8681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curves have been computed once and for all</a:t>
            </a:r>
          </a:p>
          <a:p>
            <a:r>
              <a:rPr lang="en-US" dirty="0"/>
              <a:t>They can be accessed for each meteor event from a look-up table 		       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9E7E05-C994-F540-DA03-5AFF5A2B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99-694B-47E1-A03B-5FD9D43A248D}" type="slidenum">
              <a:rPr lang="en-BE" smtClean="0"/>
              <a:t>16</a:t>
            </a:fld>
            <a:endParaRPr lang="en-BE"/>
          </a:p>
        </p:txBody>
      </p:sp>
      <p:pic>
        <p:nvPicPr>
          <p:cNvPr id="3" name="Picture 2" descr="A graph and chart of different colors&#10;&#10;AI-generated content may be incorrect.">
            <a:extLst>
              <a:ext uri="{FF2B5EF4-FFF2-40B4-BE49-F238E27FC236}">
                <a16:creationId xmlns:a16="http://schemas.microsoft.com/office/drawing/2014/main" id="{C905B518-5325-6F6E-0C07-92BA5CD58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1"/>
          <a:stretch>
            <a:fillRect/>
          </a:stretch>
        </p:blipFill>
        <p:spPr>
          <a:xfrm>
            <a:off x="6041796" y="1690688"/>
            <a:ext cx="4815231" cy="37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6E316-C091-2722-517D-B44693EDA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9" y="5483040"/>
            <a:ext cx="6863954" cy="114723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  <a:defRPr sz="2000" b="1"/>
            </a:pPr>
            <a:r>
              <a:rPr lang="en-US" sz="1800" dirty="0"/>
              <a:t>MCMC (Markov Chain Monte Carlo)</a:t>
            </a:r>
          </a:p>
          <a:p>
            <a:pPr marL="457200" lvl="1" indent="0">
              <a:spcAft>
                <a:spcPts val="1200"/>
              </a:spcAft>
              <a:buNone/>
              <a:defRPr sz="1600"/>
            </a:pPr>
            <a:r>
              <a:rPr lang="en-US" sz="1800" dirty="0"/>
              <a:t>• Samples from any posterior distributions</a:t>
            </a:r>
            <a:br>
              <a:rPr lang="en-US" sz="1800" dirty="0"/>
            </a:br>
            <a:r>
              <a:rPr lang="en-US" sz="1800" dirty="0"/>
              <a:t>• Builds a Markov chain to approximate the posterior</a:t>
            </a:r>
          </a:p>
          <a:p>
            <a:pPr marL="457200" lvl="1" indent="0">
              <a:spcAft>
                <a:spcPts val="1200"/>
              </a:spcAft>
              <a:buNone/>
              <a:defRPr sz="1600"/>
            </a:pPr>
            <a:endParaRPr lang="en-US" sz="1800" dirty="0"/>
          </a:p>
          <a:p>
            <a:pPr marL="457200" lvl="1" indent="0">
              <a:spcAft>
                <a:spcPts val="1200"/>
              </a:spcAft>
              <a:buNone/>
              <a:defRPr sz="1600"/>
            </a:pPr>
            <a:endParaRPr lang="en-US" sz="1800" dirty="0"/>
          </a:p>
          <a:p>
            <a:pPr marL="457200" lvl="1" indent="0">
              <a:spcAft>
                <a:spcPts val="1200"/>
              </a:spcAft>
              <a:buNone/>
              <a:defRPr sz="1600"/>
            </a:pPr>
            <a:endParaRPr lang="en-US" sz="1800" dirty="0"/>
          </a:p>
          <a:p>
            <a:endParaRPr lang="en-B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4BCC1-B16E-E135-188F-E1D05433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99-694B-47E1-A03B-5FD9D43A248D}" type="slidenum">
              <a:rPr lang="en-BE" smtClean="0"/>
              <a:t>17</a:t>
            </a:fld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56BA9-4A72-1506-69D4-07382B364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80" y="4702380"/>
            <a:ext cx="4882615" cy="6566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9B794F-7767-2F35-9A54-2212333A0FD2}"/>
              </a:ext>
            </a:extLst>
          </p:cNvPr>
          <p:cNvSpPr txBox="1"/>
          <p:nvPr/>
        </p:nvSpPr>
        <p:spPr>
          <a:xfrm>
            <a:off x="67689" y="1362381"/>
            <a:ext cx="9008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2000" b="1"/>
            </a:pPr>
            <a:r>
              <a:rPr lang="en-US" dirty="0"/>
              <a:t>How to quantify the reliability of the trajectories? We need a method which: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BE76BE3-EBAE-CECA-2E84-E4A34C38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 propagation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80900-09AD-8886-4A00-D8774C745B91}"/>
              </a:ext>
            </a:extLst>
          </p:cNvPr>
          <p:cNvSpPr txBox="1"/>
          <p:nvPr/>
        </p:nvSpPr>
        <p:spPr>
          <a:xfrm>
            <a:off x="67689" y="2357980"/>
            <a:ext cx="7505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  <a:defRPr sz="2000" b="1"/>
            </a:pPr>
            <a:r>
              <a:rPr lang="en-US" dirty="0"/>
              <a:t>Bayesian framework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D5B7AC-487F-0D8E-8B90-3CC490371D2B}"/>
              </a:ext>
            </a:extLst>
          </p:cNvPr>
          <p:cNvSpPr txBox="1"/>
          <p:nvPr/>
        </p:nvSpPr>
        <p:spPr>
          <a:xfrm>
            <a:off x="418160" y="1663574"/>
            <a:ext cx="61630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• Gives accurate confidence intervals</a:t>
            </a:r>
            <a:br>
              <a:rPr lang="en-US" dirty="0"/>
            </a:br>
            <a:r>
              <a:rPr lang="en-US" dirty="0"/>
              <a:t>• Highlights the correlation between solution parameters</a:t>
            </a:r>
          </a:p>
          <a:p>
            <a:endParaRPr lang="en-BE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AEF34A-2AD5-9B69-A27C-F294011EE2AA}"/>
              </a:ext>
            </a:extLst>
          </p:cNvPr>
          <p:cNvSpPr txBox="1"/>
          <p:nvPr/>
        </p:nvSpPr>
        <p:spPr>
          <a:xfrm>
            <a:off x="-1" y="3962857"/>
            <a:ext cx="72796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Aft>
                <a:spcPts val="1200"/>
              </a:spcAft>
              <a:buNone/>
              <a:defRPr sz="1600"/>
            </a:pPr>
            <a:r>
              <a:rPr lang="en-US" sz="1700" dirty="0"/>
              <a:t>With a uniform prior as well as independent and normally distributed measurements: </a:t>
            </a:r>
            <a:r>
              <a:rPr lang="en-US" sz="1700" b="1" dirty="0"/>
              <a:t>the log-posterior is proportional to the 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00E578F-A8C2-BA10-2B9B-FF3E225F604B}"/>
                  </a:ext>
                </a:extLst>
              </p:cNvPr>
              <p:cNvSpPr txBox="1"/>
              <p:nvPr/>
            </p:nvSpPr>
            <p:spPr>
              <a:xfrm>
                <a:off x="427352" y="2791087"/>
                <a:ext cx="734948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• Bayes’ theorem: Posterior ∝ Likelihood × Prior</a:t>
                </a:r>
                <a:br>
                  <a:rPr lang="en-US" dirty="0"/>
                </a:br>
                <a:r>
                  <a:rPr lang="en-US" dirty="0"/>
                  <a:t>• Prior: initial belief about trajectory</a:t>
                </a:r>
              </a:p>
              <a:p>
                <a:r>
                  <a:rPr lang="en-US" dirty="0"/>
                  <a:t>• Likelihood: probability of TOF/pre-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given trajectory</a:t>
                </a:r>
              </a:p>
              <a:p>
                <a:r>
                  <a:rPr lang="en-US" dirty="0"/>
                  <a:t>• Posterior: updated belief after measuring TOF/pre-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BE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00E578F-A8C2-BA10-2B9B-FF3E225F6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52" y="2791087"/>
                <a:ext cx="7349487" cy="1200329"/>
              </a:xfrm>
              <a:prstGeom prst="rect">
                <a:avLst/>
              </a:prstGeom>
              <a:blipFill>
                <a:blip r:embed="rId4"/>
                <a:stretch>
                  <a:fillRect l="-663" t="-4061" b="-7614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with a line and a green line&#10;&#10;AI-generated content may be incorrect.">
            <a:extLst>
              <a:ext uri="{FF2B5EF4-FFF2-40B4-BE49-F238E27FC236}">
                <a16:creationId xmlns:a16="http://schemas.microsoft.com/office/drawing/2014/main" id="{391202A7-D95C-217B-A978-E8CB24962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12" y="1729397"/>
            <a:ext cx="3672866" cy="2448577"/>
          </a:xfrm>
          <a:prstGeom prst="rect">
            <a:avLst/>
          </a:prstGeom>
        </p:spPr>
      </p:pic>
      <p:pic>
        <p:nvPicPr>
          <p:cNvPr id="9" name="Picture 8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C5ED48E6-859B-AC08-3471-76F78F4CD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12" y="4177974"/>
            <a:ext cx="3672867" cy="24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13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87E5F-CD6D-5B56-486A-45B604D7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34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MCMC results – Trajectory 79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748056-23F5-AE0A-A314-0D54CEB24969}"/>
                  </a:ext>
                </a:extLst>
              </p:cNvPr>
              <p:cNvSpPr txBox="1"/>
              <p:nvPr/>
            </p:nvSpPr>
            <p:spPr>
              <a:xfrm>
                <a:off x="1264149" y="1137772"/>
                <a:ext cx="42147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Scatter matrix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Z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Vx, Vy, </a:t>
                </a:r>
                <a:r>
                  <a:rPr lang="en-US" dirty="0" err="1"/>
                  <a:t>Vz</a:t>
                </a:r>
                <a:r>
                  <a:rPr lang="en-US" dirty="0"/>
                  <a:t>  </a:t>
                </a:r>
                <a:endParaRPr lang="en-B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748056-23F5-AE0A-A314-0D54CEB24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149" y="1137772"/>
                <a:ext cx="4214783" cy="369332"/>
              </a:xfrm>
              <a:prstGeom prst="rect">
                <a:avLst/>
              </a:prstGeom>
              <a:blipFill>
                <a:blip r:embed="rId3"/>
                <a:stretch>
                  <a:fillRect l="-1156" t="-8333" b="-28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30E659-8C38-4683-F7A0-CB44E1045759}"/>
                  </a:ext>
                </a:extLst>
              </p:cNvPr>
              <p:cNvSpPr txBox="1"/>
              <p:nvPr/>
            </p:nvSpPr>
            <p:spPr>
              <a:xfrm>
                <a:off x="5843751" y="1137772"/>
                <a:ext cx="80248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Density matrix for elevation </a:t>
                </a:r>
                <a:r>
                  <a:rPr lang="en-BE" dirty="0"/>
                  <a:t>φ</a:t>
                </a:r>
                <a:r>
                  <a:rPr lang="en-US" dirty="0"/>
                  <a:t>, azimuth </a:t>
                </a:r>
                <a:r>
                  <a:rPr lang="el-GR" dirty="0"/>
                  <a:t>θ</a:t>
                </a:r>
                <a:r>
                  <a:rPr lang="en-US" dirty="0"/>
                  <a:t>, altitude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/>
                          <m:t>Z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speed V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30E659-8C38-4683-F7A0-CB44E1045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751" y="1137772"/>
                <a:ext cx="8024814" cy="369332"/>
              </a:xfrm>
              <a:prstGeom prst="rect">
                <a:avLst/>
              </a:prstGeom>
              <a:blipFill>
                <a:blip r:embed="rId4"/>
                <a:stretch>
                  <a:fillRect l="-684" t="-8333" b="-28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575F01-64CB-CF4B-B3B4-46A956AB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957" y="6438689"/>
            <a:ext cx="2743200" cy="365125"/>
          </a:xfrm>
        </p:spPr>
        <p:txBody>
          <a:bodyPr/>
          <a:lstStyle/>
          <a:p>
            <a:fld id="{58161B99-694B-47E1-A03B-5FD9D43A248D}" type="slidenum">
              <a:rPr lang="en-BE" smtClean="0"/>
              <a:t>18</a:t>
            </a:fld>
            <a:endParaRPr lang="en-BE" dirty="0"/>
          </a:p>
        </p:txBody>
      </p:sp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7AC5226C-4D14-0B91-0580-8344C8A0F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"/>
          <a:stretch>
            <a:fillRect/>
          </a:stretch>
        </p:blipFill>
        <p:spPr>
          <a:xfrm>
            <a:off x="512460" y="1447060"/>
            <a:ext cx="5160983" cy="5011805"/>
          </a:xfrm>
          <a:prstGeom prst="rect">
            <a:avLst/>
          </a:prstGeom>
        </p:spPr>
      </p:pic>
      <p:pic>
        <p:nvPicPr>
          <p:cNvPr id="18" name="Picture 17" descr="A collage of images of a graph&#10;&#10;AI-generated content may be incorrect.">
            <a:extLst>
              <a:ext uri="{FF2B5EF4-FFF2-40B4-BE49-F238E27FC236}">
                <a16:creationId xmlns:a16="http://schemas.microsoft.com/office/drawing/2014/main" id="{716B5387-A4B8-264C-ABE0-32310A8B7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68" y="1439530"/>
            <a:ext cx="5224938" cy="50907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AC345C-7DB6-0133-494F-A2521D9E0A71}"/>
              </a:ext>
            </a:extLst>
          </p:cNvPr>
          <p:cNvSpPr txBox="1"/>
          <p:nvPr/>
        </p:nvSpPr>
        <p:spPr>
          <a:xfrm>
            <a:off x="9030286" y="6514667"/>
            <a:ext cx="253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r>
              <a:rPr lang="el-GR" dirty="0"/>
              <a:t>σ</a:t>
            </a:r>
            <a:r>
              <a:rPr lang="en-US" dirty="0"/>
              <a:t> confidence intervals</a:t>
            </a:r>
            <a:endParaRPr lang="en-B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3B3799D-A883-65F3-D66C-A9F745961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44" y="6572632"/>
            <a:ext cx="257211" cy="2000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985EF5-BB3D-468B-F7DF-C92CF895F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268" y="6613886"/>
            <a:ext cx="181000" cy="1714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7EAEA5-D964-8E83-5DFA-FC14B2C80BB5}"/>
              </a:ext>
            </a:extLst>
          </p:cNvPr>
          <p:cNvSpPr txBox="1"/>
          <p:nvPr/>
        </p:nvSpPr>
        <p:spPr>
          <a:xfrm>
            <a:off x="3156349" y="6494366"/>
            <a:ext cx="1691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Solver solution </a:t>
            </a:r>
            <a:endParaRPr lang="en-BE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8031E0-0D62-E363-F32C-224C75C42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143" y="6600188"/>
            <a:ext cx="200053" cy="181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74EF0D-5EA7-F928-01B9-B4F5F8A49AB0}"/>
              </a:ext>
            </a:extLst>
          </p:cNvPr>
          <p:cNvSpPr txBox="1"/>
          <p:nvPr/>
        </p:nvSpPr>
        <p:spPr>
          <a:xfrm>
            <a:off x="4953895" y="6500739"/>
            <a:ext cx="2002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Posterior median</a:t>
            </a:r>
            <a:endParaRPr lang="en-B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97A39D-EDB2-BA56-5290-C063344C490D}"/>
              </a:ext>
            </a:extLst>
          </p:cNvPr>
          <p:cNvSpPr txBox="1"/>
          <p:nvPr/>
        </p:nvSpPr>
        <p:spPr>
          <a:xfrm>
            <a:off x="1276387" y="6487993"/>
            <a:ext cx="276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MCMC samples</a:t>
            </a:r>
            <a:endParaRPr lang="en-B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3F97C4-0D10-E350-4A78-318CC928DD30}"/>
              </a:ext>
            </a:extLst>
          </p:cNvPr>
          <p:cNvSpPr txBox="1"/>
          <p:nvPr/>
        </p:nvSpPr>
        <p:spPr>
          <a:xfrm>
            <a:off x="7010708" y="6514667"/>
            <a:ext cx="2127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CAMS solution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26CD64A-FD8F-3110-FF72-93BED51F3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2634" y="6615186"/>
            <a:ext cx="187499" cy="1574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C8992E-4682-09C8-39E8-1D2CA78667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4729" y="6651981"/>
            <a:ext cx="323895" cy="152421"/>
          </a:xfrm>
          <a:prstGeom prst="rect">
            <a:avLst/>
          </a:prstGeom>
        </p:spPr>
      </p:pic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9FC4670E-7463-59E3-3899-D15EE2927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3664" r="48554" b="52125"/>
          <a:stretch>
            <a:fillRect/>
          </a:stretch>
        </p:blipFill>
        <p:spPr>
          <a:xfrm>
            <a:off x="6283632" y="2247517"/>
            <a:ext cx="1767433" cy="2124414"/>
          </a:xfrm>
          <a:prstGeom prst="rect">
            <a:avLst/>
          </a:prstGeom>
        </p:spPr>
      </p:pic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F8EB3074-04D9-4C91-61B0-BA5E5D084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0" t="96620" r="51274"/>
          <a:stretch>
            <a:fillRect/>
          </a:stretch>
        </p:blipFill>
        <p:spPr>
          <a:xfrm>
            <a:off x="6753001" y="4363048"/>
            <a:ext cx="828694" cy="451664"/>
          </a:xfrm>
          <a:prstGeom prst="rect">
            <a:avLst/>
          </a:prstGeo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B55F1231-4763-0917-BCFB-4F27E7F92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3" t="66456" r="784" b="19530"/>
          <a:stretch>
            <a:fillRect/>
          </a:stretch>
        </p:blipFill>
        <p:spPr>
          <a:xfrm>
            <a:off x="8957376" y="2296468"/>
            <a:ext cx="2257588" cy="2139564"/>
          </a:xfrm>
          <a:prstGeom prst="rect">
            <a:avLst/>
          </a:prstGeom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18CA5FE2-6170-240C-C5B7-7D623B764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67350" r="94836" b="22681"/>
          <a:stretch>
            <a:fillRect/>
          </a:stretch>
        </p:blipFill>
        <p:spPr>
          <a:xfrm>
            <a:off x="8598438" y="2811854"/>
            <a:ext cx="322520" cy="10750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4BAA63-19B4-DA2E-1B4F-971F1C9EBB4B}"/>
              </a:ext>
            </a:extLst>
          </p:cNvPr>
          <p:cNvCxnSpPr>
            <a:cxnSpLocks/>
          </p:cNvCxnSpPr>
          <p:nvPr/>
        </p:nvCxnSpPr>
        <p:spPr>
          <a:xfrm flipV="1">
            <a:off x="2974019" y="3192109"/>
            <a:ext cx="3162860" cy="236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F93390-3230-8C3E-BA94-F9962FA558FF}"/>
              </a:ext>
            </a:extLst>
          </p:cNvPr>
          <p:cNvCxnSpPr>
            <a:cxnSpLocks/>
          </p:cNvCxnSpPr>
          <p:nvPr/>
        </p:nvCxnSpPr>
        <p:spPr>
          <a:xfrm flipV="1">
            <a:off x="5313639" y="4420881"/>
            <a:ext cx="4212101" cy="789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screenshot of a graph&#10;&#10;AI-generated content may be incorrect.">
            <a:extLst>
              <a:ext uri="{FF2B5EF4-FFF2-40B4-BE49-F238E27FC236}">
                <a16:creationId xmlns:a16="http://schemas.microsoft.com/office/drawing/2014/main" id="{6662304D-5A80-D8C8-0C99-70E3EE3CC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1" t="96612" r="33964" b="326"/>
          <a:stretch>
            <a:fillRect/>
          </a:stretch>
        </p:blipFill>
        <p:spPr>
          <a:xfrm>
            <a:off x="9704507" y="4420881"/>
            <a:ext cx="1030316" cy="35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ADC9-0481-C341-1F03-11F606A6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298450"/>
            <a:ext cx="6886575" cy="102711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 characterization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5F9AA-0383-954C-3619-716A8787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99-694B-47E1-A03B-5FD9D43A248D}" type="slidenum">
              <a:rPr lang="en-BE" smtClean="0"/>
              <a:t>19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AE122A-37F2-5955-03C3-A1ECB14E0E93}"/>
                  </a:ext>
                </a:extLst>
              </p:cNvPr>
              <p:cNvSpPr txBox="1"/>
              <p:nvPr/>
            </p:nvSpPr>
            <p:spPr>
              <a:xfrm>
                <a:off x="113324" y="1374417"/>
                <a:ext cx="3881733" cy="5570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From the posterior distributions, we </a:t>
                </a:r>
                <a:r>
                  <a:rPr lang="en-US" sz="2000" b="1" dirty="0"/>
                  <a:t>extract uncertainties and confidence intervals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most BRAMS events, the </a:t>
                </a:r>
                <a:r>
                  <a:rPr lang="en-US" sz="2000" b="1" dirty="0"/>
                  <a:t>CAMS solution lies within the 95% confidence interval</a:t>
                </a:r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Tight confidence intervals or the speed V and the azimuth </a:t>
                </a:r>
                <a:r>
                  <a:rPr lang="el-GR" sz="2000" b="1" dirty="0"/>
                  <a:t>θ</a:t>
                </a:r>
                <a:r>
                  <a:rPr lang="en-US" sz="2000" dirty="0"/>
                  <a:t>, but looser for the altitude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dirty="0"/>
                          <m:t>Z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and the elevation </a:t>
                </a:r>
                <a:r>
                  <a:rPr lang="en-BE" sz="2000" dirty="0"/>
                  <a:t>φ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Further discussion of results in Balis et al., 2025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BE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AE122A-37F2-5955-03C3-A1ECB14E0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24" y="1374417"/>
                <a:ext cx="3881733" cy="5570756"/>
              </a:xfrm>
              <a:prstGeom prst="rect">
                <a:avLst/>
              </a:prstGeom>
              <a:blipFill>
                <a:blip r:embed="rId2"/>
                <a:stretch>
                  <a:fillRect l="-1415" t="-547" r="-188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15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82785D77-9FCC-1384-FD2A-792D2AF33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57" y="1199989"/>
            <a:ext cx="6886575" cy="5658011"/>
          </a:xfrm>
        </p:spPr>
      </p:pic>
    </p:spTree>
    <p:extLst>
      <p:ext uri="{BB962C8B-B14F-4D97-AF65-F5344CB8AC3E}">
        <p14:creationId xmlns:p14="http://schemas.microsoft.com/office/powerpoint/2010/main" val="352101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0BBA-CA52-4FFB-E0EB-DEA0227D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996A8-1E4B-5E6A-67C4-17FDFEB3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CD5A-36E6-44ED-96CC-A52517AE3274}" type="slidenum">
              <a:rPr lang="en-BE" smtClean="0"/>
              <a:t>2</a:t>
            </a:fld>
            <a:endParaRPr lang="en-BE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1E35682-2F7F-6900-B014-FD22A1E7113A}"/>
              </a:ext>
            </a:extLst>
          </p:cNvPr>
          <p:cNvSpPr txBox="1">
            <a:spLocks/>
          </p:cNvSpPr>
          <p:nvPr/>
        </p:nvSpPr>
        <p:spPr>
          <a:xfrm>
            <a:off x="838197" y="1953345"/>
            <a:ext cx="8893632" cy="2879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BRAMS network</a:t>
            </a:r>
          </a:p>
          <a:p>
            <a:r>
              <a:rPr lang="en-US" dirty="0"/>
              <a:t>Trajectory reconstruction using time-of-flights only</a:t>
            </a:r>
          </a:p>
          <a:p>
            <a:r>
              <a:rPr lang="en-US" dirty="0"/>
              <a:t>Trajectory reconstruction using pre-t0 phase measurements in addition</a:t>
            </a:r>
          </a:p>
          <a:p>
            <a:r>
              <a:rPr lang="en-US" dirty="0"/>
              <a:t>Uncertainty quantification</a:t>
            </a:r>
          </a:p>
          <a:p>
            <a:r>
              <a:rPr lang="en-US" dirty="0"/>
              <a:t>Conclusions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33176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C5CD-8184-D718-9D80-FBDAC95D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8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0A62C-BAA7-C423-9E50-D4781AAC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99-694B-47E1-A03B-5FD9D43A248D}" type="slidenum">
              <a:rPr lang="en-BE" smtClean="0"/>
              <a:t>20</a:t>
            </a:fld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70434-D2F2-EC2C-79A6-64061EF9F785}"/>
              </a:ext>
            </a:extLst>
          </p:cNvPr>
          <p:cNvSpPr txBox="1"/>
          <p:nvPr/>
        </p:nvSpPr>
        <p:spPr>
          <a:xfrm>
            <a:off x="158152" y="1297693"/>
            <a:ext cx="111236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ptos (body)"/>
              </a:rPr>
              <a:t>1.  Can a CW forward scatter system without range information be used to determine meteoroid trajectories and speeds?</a:t>
            </a:r>
            <a:endParaRPr lang="en-US" sz="2000" dirty="0">
              <a:latin typeface="Aptos (body)"/>
            </a:endParaRPr>
          </a:p>
          <a:p>
            <a:r>
              <a:rPr lang="en-US" sz="2000" dirty="0">
                <a:latin typeface="Aptos (body)"/>
              </a:rPr>
              <a:t>YES, we “just” need: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ptos (body)"/>
              </a:rPr>
              <a:t>GPS-synchronized receivers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ptos (body)"/>
              </a:rPr>
              <a:t>An optimization solver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4ECE0F-E402-0DC1-095B-8F6E184E1827}"/>
                  </a:ext>
                </a:extLst>
              </p:cNvPr>
              <p:cNvSpPr txBox="1"/>
              <p:nvPr/>
            </p:nvSpPr>
            <p:spPr>
              <a:xfrm>
                <a:off x="158152" y="3267063"/>
                <a:ext cx="1067752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2.  Is AOA information necessary for accurate trajectory and speed reconstruction?</a:t>
                </a:r>
                <a:endParaRPr lang="en-US" sz="2000" dirty="0"/>
              </a:p>
              <a:p>
                <a:r>
                  <a:rPr lang="en-US" sz="2000" dirty="0"/>
                  <a:t>NO, BUT: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It brings significant benefits (altitude determination)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000" dirty="0"/>
                  <a:t>If not available, 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phase is required for 5% speed and 2-4° inclination errors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4ECE0F-E402-0DC1-095B-8F6E184E1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52" y="3267063"/>
                <a:ext cx="10677524" cy="1323439"/>
              </a:xfrm>
              <a:prstGeom prst="rect">
                <a:avLst/>
              </a:prstGeom>
              <a:blipFill>
                <a:blip r:embed="rId2"/>
                <a:stretch>
                  <a:fillRect l="-628" t="-2765" b="-7834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74AD15E-FA8B-DEC2-58B7-8FC6205595B8}"/>
              </a:ext>
            </a:extLst>
          </p:cNvPr>
          <p:cNvSpPr txBox="1"/>
          <p:nvPr/>
        </p:nvSpPr>
        <p:spPr>
          <a:xfrm>
            <a:off x="158152" y="5051743"/>
            <a:ext cx="120338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3.  How can uncertainties in the reconstructed trajectory and speed parameters be quantified?</a:t>
            </a:r>
            <a:endParaRPr lang="en-US" sz="2000" dirty="0"/>
          </a:p>
          <a:p>
            <a:r>
              <a:rPr lang="en-US" sz="2000" dirty="0"/>
              <a:t>MCMC. The Bayesian framework:</a:t>
            </a:r>
          </a:p>
          <a:p>
            <a:r>
              <a:rPr lang="en-US" sz="2000" dirty="0"/>
              <a:t>- Gives uncertainties and correlation for each parameter</a:t>
            </a:r>
          </a:p>
          <a:p>
            <a:r>
              <a:rPr lang="en-US" sz="2000" dirty="0"/>
              <a:t>- Can handle various inputs and constraints</a:t>
            </a:r>
          </a:p>
        </p:txBody>
      </p:sp>
    </p:spTree>
    <p:extLst>
      <p:ext uri="{BB962C8B-B14F-4D97-AF65-F5344CB8AC3E}">
        <p14:creationId xmlns:p14="http://schemas.microsoft.com/office/powerpoint/2010/main" val="10241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EAAE-D8C3-9D75-3179-235BDFF2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Perspectives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8502DE-5588-B098-FA34-35F1FE1F0D0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8324" y="1760213"/>
            <a:ext cx="9229725" cy="2550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en-US" sz="2400" b="1" dirty="0"/>
          </a:p>
          <a:p>
            <a:r>
              <a:rPr lang="en-US" sz="2400" b="1" dirty="0"/>
              <a:t>Deceleration models </a:t>
            </a:r>
            <a:r>
              <a:rPr lang="en-US" sz="2400" dirty="0"/>
              <a:t>for better pre-atmospheric speed </a:t>
            </a:r>
          </a:p>
          <a:p>
            <a:r>
              <a:rPr lang="en-US" sz="2400" dirty="0"/>
              <a:t>Coupling with </a:t>
            </a:r>
            <a:r>
              <a:rPr lang="en-US" sz="2400" b="1" dirty="0"/>
              <a:t>orbit determination </a:t>
            </a:r>
            <a:r>
              <a:rPr lang="en-US" sz="2400" dirty="0"/>
              <a:t>software</a:t>
            </a:r>
          </a:p>
          <a:p>
            <a:r>
              <a:rPr lang="en-US" sz="2400" b="1" dirty="0"/>
              <a:t>Ionization curves </a:t>
            </a:r>
            <a:r>
              <a:rPr lang="en-US" sz="2400" dirty="0"/>
              <a:t>using the power detected at specular points</a:t>
            </a:r>
          </a:p>
          <a:p>
            <a:r>
              <a:rPr lang="en-US" sz="2400" b="1" dirty="0"/>
              <a:t>Initial meteoroid mass </a:t>
            </a:r>
            <a:r>
              <a:rPr lang="en-US" sz="2400" dirty="0"/>
              <a:t>with ablation models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A4BB6-F50A-BB8D-479B-D5546CF2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21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4647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31F80-B99C-1941-5C99-487D12DC8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200" y="2819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Thank you for listening!</a:t>
            </a:r>
            <a:endParaRPr lang="en-BE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9B6CC-8B3D-FD98-AD76-41D4B9A3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22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46572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D61D-4604-6101-1152-F42A7B9B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use a CW forward scatter system to determine meteoroid trajectory and speed? 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ulsed-Wave vs. Continuous-Wave Doppler | Thoracic Key">
            <a:extLst>
              <a:ext uri="{FF2B5EF4-FFF2-40B4-BE49-F238E27FC236}">
                <a16:creationId xmlns:a16="http://schemas.microsoft.com/office/drawing/2014/main" id="{0E8EB819-8CCC-5A6A-CBBE-BC4943FDDF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2"/>
          <a:stretch>
            <a:fillRect/>
          </a:stretch>
        </p:blipFill>
        <p:spPr bwMode="auto">
          <a:xfrm>
            <a:off x="628650" y="1885368"/>
            <a:ext cx="495764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608AC-8A16-456D-EC8C-B78604A1A391}"/>
              </a:ext>
            </a:extLst>
          </p:cNvPr>
          <p:cNvSpPr txBox="1"/>
          <p:nvPr/>
        </p:nvSpPr>
        <p:spPr>
          <a:xfrm>
            <a:off x="7154126" y="3210931"/>
            <a:ext cx="5656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No range information because CW</a:t>
            </a:r>
          </a:p>
          <a:p>
            <a:pPr marL="285750" indent="-285750">
              <a:buFontTx/>
              <a:buChar char="-"/>
            </a:pPr>
            <a:r>
              <a:rPr lang="en-US" i="1" dirty="0"/>
              <a:t>Everything</a:t>
            </a:r>
            <a:r>
              <a:rPr lang="en-US" dirty="0"/>
              <a:t> is more complex to interpret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CC4E1-6A57-2FAA-95A2-E9AB1BDE1822}"/>
              </a:ext>
            </a:extLst>
          </p:cNvPr>
          <p:cNvSpPr txBox="1"/>
          <p:nvPr/>
        </p:nvSpPr>
        <p:spPr>
          <a:xfrm>
            <a:off x="2443049" y="5892581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CW forward scatter system without range information can determine meteoroid trajectories and speeds</a:t>
            </a:r>
            <a:endParaRPr lang="en-BE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A27F858-96A2-C458-2087-BFBDB2F6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9" y="3436728"/>
            <a:ext cx="6188301" cy="201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00CDE-172E-B689-312B-5DE7507E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129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714" y="1164925"/>
            <a:ext cx="3812927" cy="147732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dedicated transmitter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Located in </a:t>
            </a:r>
            <a:r>
              <a:rPr lang="en-US" dirty="0" err="1"/>
              <a:t>Dourbes</a:t>
            </a:r>
            <a:r>
              <a:rPr lang="en-US" dirty="0"/>
              <a:t> (blue triangle)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/>
              <a:t>f </a:t>
            </a:r>
            <a:r>
              <a:rPr lang="en-US" dirty="0"/>
              <a:t>= 49.97 MHz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CW with no modulation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Radiated power: ~350 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4" y="2989929"/>
            <a:ext cx="3830342" cy="2634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6774" y="1024251"/>
            <a:ext cx="3556898" cy="120032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51 receiving stations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Green dots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3-element Yagi antennas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Synchronized using GPS clocks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33" y="2294577"/>
            <a:ext cx="2631474" cy="1688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-659" r="28139" b="-1"/>
          <a:stretch/>
        </p:blipFill>
        <p:spPr>
          <a:xfrm rot="5400000">
            <a:off x="9079789" y="3918730"/>
            <a:ext cx="2243765" cy="26314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36512" y="4686982"/>
            <a:ext cx="3822933" cy="120032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Two radio interferometers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Red circles (</a:t>
            </a:r>
            <a:r>
              <a:rPr lang="en-US" dirty="0" err="1"/>
              <a:t>Humain</a:t>
            </a:r>
            <a:r>
              <a:rPr lang="en-US" dirty="0"/>
              <a:t> and </a:t>
            </a:r>
            <a:r>
              <a:rPr lang="en-US" dirty="0" err="1"/>
              <a:t>Ecotron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5 Yagi antennas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Information about the AOA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7EB48-FDAE-493D-A2DD-A9D84EC2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4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E0BAC8-6E2F-46EA-BAC7-809FFC629519}"/>
              </a:ext>
            </a:extLst>
          </p:cNvPr>
          <p:cNvSpPr txBox="1">
            <a:spLocks/>
          </p:cNvSpPr>
          <p:nvPr/>
        </p:nvSpPr>
        <p:spPr>
          <a:xfrm>
            <a:off x="303372" y="-1991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BRAMS network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37FA3-2956-DB57-A64E-DBD8112C88A5}"/>
              </a:ext>
            </a:extLst>
          </p:cNvPr>
          <p:cNvSpPr txBox="1"/>
          <p:nvPr/>
        </p:nvSpPr>
        <p:spPr>
          <a:xfrm>
            <a:off x="375216" y="648646"/>
            <a:ext cx="426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BRAMS = Belgian </a:t>
            </a:r>
            <a:r>
              <a:rPr lang="en-US" dirty="0" err="1"/>
              <a:t>RAdio</a:t>
            </a:r>
            <a:r>
              <a:rPr lang="en-US" dirty="0"/>
              <a:t> Meteor Stations</a:t>
            </a:r>
            <a:endParaRPr lang="en-BE" dirty="0"/>
          </a:p>
        </p:txBody>
      </p:sp>
      <p:pic>
        <p:nvPicPr>
          <p:cNvPr id="66" name="Content Placeholder 4">
            <a:extLst>
              <a:ext uri="{FF2B5EF4-FFF2-40B4-BE49-F238E27FC236}">
                <a16:creationId xmlns:a16="http://schemas.microsoft.com/office/drawing/2014/main" id="{45F03B23-D18F-A592-A304-A686BF5585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704" t="80530" r="27990" b="18206"/>
          <a:stretch/>
        </p:blipFill>
        <p:spPr>
          <a:xfrm>
            <a:off x="5657494" y="2829264"/>
            <a:ext cx="83959" cy="70803"/>
          </a:xfrm>
          <a:prstGeom prst="ellipse">
            <a:avLst/>
          </a:prstGeom>
        </p:spPr>
      </p:pic>
      <p:pic>
        <p:nvPicPr>
          <p:cNvPr id="27" name="Picture 26" descr="A map of a country with green dots&#10;&#10;AI-generated content may be incorrect.">
            <a:extLst>
              <a:ext uri="{FF2B5EF4-FFF2-40B4-BE49-F238E27FC236}">
                <a16:creationId xmlns:a16="http://schemas.microsoft.com/office/drawing/2014/main" id="{A7B766F5-826E-9A4E-5452-99BFCA190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5" y="1070873"/>
            <a:ext cx="4072138" cy="325038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266C439-2DF9-353D-A5BD-7A490D123F80}"/>
              </a:ext>
            </a:extLst>
          </p:cNvPr>
          <p:cNvSpPr txBox="1"/>
          <p:nvPr/>
        </p:nvSpPr>
        <p:spPr>
          <a:xfrm>
            <a:off x="1435799" y="2970391"/>
            <a:ext cx="911126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The 51 receivers have </a:t>
            </a:r>
            <a:r>
              <a:rPr lang="en-US" sz="2400" b="1" dirty="0"/>
              <a:t>no range or AOA information</a:t>
            </a:r>
            <a:r>
              <a:rPr lang="en-US" sz="2400" dirty="0"/>
              <a:t> (except for the interferometers)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That strongly </a:t>
            </a:r>
            <a:r>
              <a:rPr lang="en-US" sz="2400" b="1" dirty="0"/>
              <a:t>complexifies the reconstruction</a:t>
            </a:r>
            <a:r>
              <a:rPr lang="en-US" sz="2400" dirty="0"/>
              <a:t> of meteoroid trajectories and speeds..</a:t>
            </a:r>
          </a:p>
        </p:txBody>
      </p:sp>
    </p:spTree>
    <p:extLst>
      <p:ext uri="{BB962C8B-B14F-4D97-AF65-F5344CB8AC3E}">
        <p14:creationId xmlns:p14="http://schemas.microsoft.com/office/powerpoint/2010/main" val="18299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D3785-F079-23FB-0D33-ABE67FC1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 reconstruction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120881-F683-5C6B-7EF8-8EC4526EA4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/>
          <a:stretch>
            <a:fillRect/>
          </a:stretch>
        </p:blipFill>
        <p:spPr bwMode="auto">
          <a:xfrm>
            <a:off x="838200" y="2578504"/>
            <a:ext cx="4234493" cy="202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AF3AF78-81DF-26E6-D822-0E005422B35A}"/>
              </a:ext>
            </a:extLst>
          </p:cNvPr>
          <p:cNvSpPr txBox="1">
            <a:spLocks/>
          </p:cNvSpPr>
          <p:nvPr/>
        </p:nvSpPr>
        <p:spPr>
          <a:xfrm>
            <a:off x="2128984" y="1435504"/>
            <a:ext cx="26514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BE" sz="2400" dirty="0" err="1"/>
              <a:t>Specular</a:t>
            </a:r>
            <a:r>
              <a:rPr lang="fr-BE" sz="2400" dirty="0"/>
              <a:t> </a:t>
            </a:r>
            <a:r>
              <a:rPr lang="fr-BE" sz="2400" dirty="0" err="1"/>
              <a:t>reflection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4FFF0-A0B2-360C-8E71-559BFB31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B325-80E6-437B-9EC6-02F9FBC9E031}" type="slidenum">
              <a:rPr lang="en-BE" smtClean="0"/>
              <a:t>5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BCA93-4CB2-8348-9523-2D2ACB6004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40"/>
          <a:stretch>
            <a:fillRect/>
          </a:stretch>
        </p:blipFill>
        <p:spPr>
          <a:xfrm>
            <a:off x="7119309" y="3068623"/>
            <a:ext cx="4234493" cy="3078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4B424B-99BC-2B00-C05E-572545986955}"/>
                  </a:ext>
                </a:extLst>
              </p:cNvPr>
              <p:cNvSpPr txBox="1"/>
              <p:nvPr/>
            </p:nvSpPr>
            <p:spPr>
              <a:xfrm>
                <a:off x="937404" y="5127895"/>
                <a:ext cx="51585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Implication: most of the radio power received comes from one point of the trajectory</a:t>
                </a:r>
              </a:p>
              <a:p>
                <a:r>
                  <a:rPr lang="en-US" dirty="0"/>
                  <a:t>= </a:t>
                </a:r>
                <a:r>
                  <a:rPr lang="en-US" b="1" dirty="0"/>
                  <a:t>specular point with a timing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4B424B-99BC-2B00-C05E-572545986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04" y="5127895"/>
                <a:ext cx="5158596" cy="923330"/>
              </a:xfrm>
              <a:prstGeom prst="rect">
                <a:avLst/>
              </a:prstGeom>
              <a:blipFill>
                <a:blip r:embed="rId4"/>
                <a:stretch>
                  <a:fillRect l="-1064" t="-2632" b="-986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29366E-DD9B-FCB2-7DC9-CF3BD6B28E3A}"/>
              </a:ext>
            </a:extLst>
          </p:cNvPr>
          <p:cNvCxnSpPr>
            <a:cxnSpLocks/>
          </p:cNvCxnSpPr>
          <p:nvPr/>
        </p:nvCxnSpPr>
        <p:spPr>
          <a:xfrm flipV="1">
            <a:off x="6096000" y="5722567"/>
            <a:ext cx="40127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E1B44BE-92BC-FF82-592D-F7BD54AB240B}"/>
              </a:ext>
            </a:extLst>
          </p:cNvPr>
          <p:cNvSpPr txBox="1"/>
          <p:nvPr/>
        </p:nvSpPr>
        <p:spPr>
          <a:xfrm>
            <a:off x="8716929" y="2549598"/>
            <a:ext cx="204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 curve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6192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89B1-3121-8B56-480A-58341D031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5567"/>
            <a:ext cx="8453333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 reconstruction algorithm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ight Arrow 6">
            <a:extLst>
              <a:ext uri="{FF2B5EF4-FFF2-40B4-BE49-F238E27FC236}">
                <a16:creationId xmlns:a16="http://schemas.microsoft.com/office/drawing/2014/main" id="{1FD632A2-27D1-086F-6AFB-B9DFFCD6F4E4}"/>
              </a:ext>
            </a:extLst>
          </p:cNvPr>
          <p:cNvSpPr/>
          <p:nvPr/>
        </p:nvSpPr>
        <p:spPr>
          <a:xfrm>
            <a:off x="5992782" y="1754734"/>
            <a:ext cx="978408" cy="484632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B2411-45DA-A95E-EFA1-BD32FD244E3D}"/>
              </a:ext>
            </a:extLst>
          </p:cNvPr>
          <p:cNvSpPr txBox="1"/>
          <p:nvPr/>
        </p:nvSpPr>
        <p:spPr>
          <a:xfrm>
            <a:off x="7032025" y="1606134"/>
            <a:ext cx="49265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Set of  </a:t>
            </a:r>
            <a:r>
              <a:rPr lang="en-US" dirty="0"/>
              <a:t>6 </a:t>
            </a:r>
            <a:r>
              <a:rPr lang="en-US" i="1" dirty="0"/>
              <a:t>non-linear</a:t>
            </a:r>
            <a:r>
              <a:rPr lang="en-US" dirty="0"/>
              <a:t> equations </a:t>
            </a:r>
            <a:r>
              <a:rPr lang="en-US" b="1" dirty="0"/>
              <a:t>for 6 unknowns</a:t>
            </a:r>
            <a:r>
              <a:rPr lang="en-US" dirty="0"/>
              <a:t>: a specular point P</a:t>
            </a:r>
            <a:r>
              <a:rPr lang="en-US" baseline="-25000" dirty="0"/>
              <a:t>0</a:t>
            </a:r>
            <a:r>
              <a:rPr lang="en-US" dirty="0"/>
              <a:t> + a </a:t>
            </a:r>
            <a:r>
              <a:rPr lang="en-US" i="1" dirty="0"/>
              <a:t>constant</a:t>
            </a:r>
            <a:r>
              <a:rPr lang="en-US" dirty="0"/>
              <a:t> velocity </a:t>
            </a:r>
            <a:r>
              <a:rPr lang="en-US" b="1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1C3AF6-AD27-8072-598A-A05E1F573FE7}"/>
                  </a:ext>
                </a:extLst>
              </p:cNvPr>
              <p:cNvSpPr txBox="1"/>
              <p:nvPr/>
            </p:nvSpPr>
            <p:spPr>
              <a:xfrm>
                <a:off x="88387" y="1500588"/>
                <a:ext cx="5843560" cy="1200329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</a:t>
                </a:r>
                <a:r>
                  <a:rPr lang="en-US" b="1" dirty="0"/>
                  <a:t> </a:t>
                </a:r>
                <a:r>
                  <a:rPr lang="en-US" dirty="0"/>
                  <a:t>The specular point and its timing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different for each receiver</a:t>
                </a:r>
              </a:p>
              <a:p>
                <a:r>
                  <a:rPr lang="en-US" dirty="0"/>
                  <a:t>- Times of flight (TOFs) </a:t>
                </a:r>
                <a:r>
                  <a:rPr lang="en-US" dirty="0">
                    <a:sym typeface="Symbol" panose="05050102010706020507" pitchFamily="18" charset="2"/>
                  </a:rPr>
                  <a:t></a:t>
                </a:r>
                <a:r>
                  <a:rPr lang="en-US" dirty="0" err="1">
                    <a:sym typeface="Symbol" panose="05050102010706020507" pitchFamily="18" charset="2"/>
                  </a:rPr>
                  <a:t>t</a:t>
                </a:r>
                <a:r>
                  <a:rPr lang="en-US" baseline="-25000" dirty="0" err="1">
                    <a:sym typeface="Symbol" panose="05050102010706020507" pitchFamily="18" charset="2"/>
                  </a:rPr>
                  <a:t>i</a:t>
                </a:r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timings at receiver </a:t>
                </a:r>
                <a:r>
                  <a:rPr lang="en-US" i="1" dirty="0" err="1"/>
                  <a:t>i</a:t>
                </a:r>
                <a:r>
                  <a:rPr lang="en-US" dirty="0"/>
                  <a:t> and a reference receiver</a:t>
                </a:r>
                <a:endParaRPr lang="en-B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1C3AF6-AD27-8072-598A-A05E1F573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7" y="1500588"/>
                <a:ext cx="5843560" cy="1200329"/>
              </a:xfrm>
              <a:prstGeom prst="rect">
                <a:avLst/>
              </a:prstGeom>
              <a:blipFill>
                <a:blip r:embed="rId3"/>
                <a:stretch>
                  <a:fillRect l="-623" t="-995" r="-1142" b="-646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B4022C9-2B86-79B7-2A77-3414AABA0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053" y="5369828"/>
            <a:ext cx="741250" cy="14338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3EB8E8-5D12-A017-631C-EA69BD26021F}"/>
              </a:ext>
            </a:extLst>
          </p:cNvPr>
          <p:cNvSpPr txBox="1"/>
          <p:nvPr/>
        </p:nvSpPr>
        <p:spPr>
          <a:xfrm>
            <a:off x="9588666" y="5884222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 vector</a:t>
            </a:r>
          </a:p>
        </p:txBody>
      </p:sp>
      <p:sp>
        <p:nvSpPr>
          <p:cNvPr id="12" name="Down Arrow 8">
            <a:extLst>
              <a:ext uri="{FF2B5EF4-FFF2-40B4-BE49-F238E27FC236}">
                <a16:creationId xmlns:a16="http://schemas.microsoft.com/office/drawing/2014/main" id="{9C4C888D-E8FE-B87E-8C20-654801A21DF3}"/>
              </a:ext>
            </a:extLst>
          </p:cNvPr>
          <p:cNvSpPr/>
          <p:nvPr/>
        </p:nvSpPr>
        <p:spPr>
          <a:xfrm>
            <a:off x="8884379" y="4718220"/>
            <a:ext cx="426419" cy="64633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C1E737-6047-AC87-8463-C0DE9EE6E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9185" y="3766724"/>
            <a:ext cx="3403326" cy="843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43D223-2E55-7F0D-6AA5-DC9798FAE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97" y="3111681"/>
            <a:ext cx="4791144" cy="31453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81E8AA9-9219-47E9-1E37-B21DBEFAA30D}"/>
              </a:ext>
            </a:extLst>
          </p:cNvPr>
          <p:cNvSpPr txBox="1"/>
          <p:nvPr/>
        </p:nvSpPr>
        <p:spPr>
          <a:xfrm>
            <a:off x="61696" y="6123618"/>
            <a:ext cx="1501554" cy="3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Transmitter</a:t>
            </a:r>
            <a:endParaRPr lang="en-B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FDBE92-E97B-E12C-BE36-7C2C9B4FE5D3}"/>
              </a:ext>
            </a:extLst>
          </p:cNvPr>
          <p:cNvSpPr txBox="1"/>
          <p:nvPr/>
        </p:nvSpPr>
        <p:spPr>
          <a:xfrm>
            <a:off x="3690551" y="3947956"/>
            <a:ext cx="1413572" cy="3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Meteor path</a:t>
            </a:r>
            <a:endParaRPr lang="en-BE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D8BF2B-469F-556D-2335-64FDF9CFC2CC}"/>
              </a:ext>
            </a:extLst>
          </p:cNvPr>
          <p:cNvSpPr txBox="1"/>
          <p:nvPr/>
        </p:nvSpPr>
        <p:spPr>
          <a:xfrm>
            <a:off x="3135285" y="6123618"/>
            <a:ext cx="1413572" cy="3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Receivers</a:t>
            </a:r>
            <a:endParaRPr lang="en-B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FB2C8-A2A3-B1F1-78DB-83FCEE8AE945}"/>
              </a:ext>
            </a:extLst>
          </p:cNvPr>
          <p:cNvSpPr txBox="1"/>
          <p:nvPr/>
        </p:nvSpPr>
        <p:spPr>
          <a:xfrm>
            <a:off x="9481457" y="4721516"/>
            <a:ext cx="187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Cost function minimization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67469C-3096-2B0B-1238-EEAFAF28BFE6}"/>
              </a:ext>
            </a:extLst>
          </p:cNvPr>
          <p:cNvSpPr txBox="1"/>
          <p:nvPr/>
        </p:nvSpPr>
        <p:spPr>
          <a:xfrm>
            <a:off x="9374510" y="3137766"/>
            <a:ext cx="179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TOFs extraction</a:t>
            </a:r>
            <a:endParaRPr lang="en-BE" i="1" dirty="0">
              <a:solidFill>
                <a:schemeClr val="accent1"/>
              </a:solidFill>
            </a:endParaRPr>
          </a:p>
        </p:txBody>
      </p:sp>
      <p:sp>
        <p:nvSpPr>
          <p:cNvPr id="39" name="Down Arrow 8">
            <a:extLst>
              <a:ext uri="{FF2B5EF4-FFF2-40B4-BE49-F238E27FC236}">
                <a16:creationId xmlns:a16="http://schemas.microsoft.com/office/drawing/2014/main" id="{EE14E1EA-968E-21E0-D89B-5476C76C3717}"/>
              </a:ext>
            </a:extLst>
          </p:cNvPr>
          <p:cNvSpPr/>
          <p:nvPr/>
        </p:nvSpPr>
        <p:spPr>
          <a:xfrm>
            <a:off x="8884379" y="3135437"/>
            <a:ext cx="407154" cy="61090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01E73E-FD51-EB02-4A86-758ED7FC0F3B}"/>
              </a:ext>
            </a:extLst>
          </p:cNvPr>
          <p:cNvSpPr txBox="1"/>
          <p:nvPr/>
        </p:nvSpPr>
        <p:spPr>
          <a:xfrm>
            <a:off x="8179463" y="2700917"/>
            <a:ext cx="22027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Set of n raw signals</a:t>
            </a:r>
            <a:endParaRPr lang="en-BE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4955974-2325-EAB4-B873-14F55941A0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b="6348"/>
          <a:stretch/>
        </p:blipFill>
        <p:spPr>
          <a:xfrm>
            <a:off x="4613725" y="3444738"/>
            <a:ext cx="942104" cy="2601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AD9DF8-A9DC-6DFF-0FA9-E8BFA98D83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4" t="28497" r="68961" b="49145"/>
          <a:stretch/>
        </p:blipFill>
        <p:spPr>
          <a:xfrm>
            <a:off x="3805793" y="3106216"/>
            <a:ext cx="697336" cy="302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44F95A-83C6-FD91-7565-AAB28603A3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21" t="30221" r="77417" b="48605"/>
          <a:stretch/>
        </p:blipFill>
        <p:spPr>
          <a:xfrm>
            <a:off x="4574762" y="3159255"/>
            <a:ext cx="1020030" cy="2811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82C1762-BCFF-C30C-DFF7-34C705473317}"/>
              </a:ext>
            </a:extLst>
          </p:cNvPr>
          <p:cNvSpPr txBox="1"/>
          <p:nvPr/>
        </p:nvSpPr>
        <p:spPr>
          <a:xfrm>
            <a:off x="5510951" y="3117612"/>
            <a:ext cx="275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 / Modelled TOF</a:t>
            </a:r>
            <a:endParaRPr lang="en-BE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9A1FD0-2765-04F7-9F68-E3442E4576EE}"/>
              </a:ext>
            </a:extLst>
          </p:cNvPr>
          <p:cNvSpPr txBox="1"/>
          <p:nvPr/>
        </p:nvSpPr>
        <p:spPr>
          <a:xfrm>
            <a:off x="5510951" y="3388092"/>
            <a:ext cx="30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uncertainty</a:t>
            </a:r>
            <a:endParaRPr lang="en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6C767-E96B-EC2A-E73D-2E6E2D7A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63A3-4A86-4102-B63F-9C670246DACC}" type="slidenum">
              <a:rPr lang="en-BE" smtClean="0"/>
              <a:t>6</a:t>
            </a:fld>
            <a:endParaRPr lang="en-B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66BEDE-33B7-948E-61CA-85C9E26DE755}"/>
              </a:ext>
            </a:extLst>
          </p:cNvPr>
          <p:cNvSpPr txBox="1"/>
          <p:nvPr/>
        </p:nvSpPr>
        <p:spPr>
          <a:xfrm>
            <a:off x="4438631" y="3112566"/>
            <a:ext cx="273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/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189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2" grpId="0" animBg="1"/>
      <p:bldP spid="36" grpId="0"/>
      <p:bldP spid="38" grpId="0"/>
      <p:bldP spid="39" grpId="0" animBg="1"/>
      <p:bldP spid="40" grpId="0" animBg="1"/>
      <p:bldP spid="48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7398-D135-413C-8A31-F22D4EBA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36" y="-74592"/>
            <a:ext cx="6424802" cy="1325563"/>
          </a:xfrm>
        </p:spPr>
        <p:txBody>
          <a:bodyPr/>
          <a:lstStyle/>
          <a:p>
            <a:r>
              <a:rPr lang="en-US" dirty="0">
                <a:solidFill>
                  <a:srgbClr val="091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analysis</a:t>
            </a:r>
            <a:endParaRPr lang="en-BE" dirty="0">
              <a:solidFill>
                <a:srgbClr val="091E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13C50F16-73BC-4D57-88A9-A9CE8F22D0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44127" r="89773" b="44646"/>
          <a:stretch/>
        </p:blipFill>
        <p:spPr>
          <a:xfrm>
            <a:off x="2683088" y="5421954"/>
            <a:ext cx="1620397" cy="989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C642B-C0B9-6587-C71A-6C438089F3DB}"/>
              </a:ext>
            </a:extLst>
          </p:cNvPr>
          <p:cNvSpPr txBox="1"/>
          <p:nvPr/>
        </p:nvSpPr>
        <p:spPr>
          <a:xfrm>
            <a:off x="348272" y="941399"/>
            <a:ext cx="1188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quantify the sensitivity of the output trajectory to TOF measurements errors </a:t>
            </a:r>
            <a:endParaRPr lang="en-BE" b="1" dirty="0"/>
          </a:p>
        </p:txBody>
      </p:sp>
      <p:pic>
        <p:nvPicPr>
          <p:cNvPr id="17" name="Picture 16" descr="Chart, diagram&#10;&#10;Description automatically generated">
            <a:extLst>
              <a:ext uri="{FF2B5EF4-FFF2-40B4-BE49-F238E27FC236}">
                <a16:creationId xmlns:a16="http://schemas.microsoft.com/office/drawing/2014/main" id="{AFB577BC-CAA9-4A62-7C2A-9ACF4333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" y="2205947"/>
            <a:ext cx="6326556" cy="3125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7037CB-E720-5156-068D-E8512F8579CE}"/>
              </a:ext>
            </a:extLst>
          </p:cNvPr>
          <p:cNvSpPr txBox="1"/>
          <p:nvPr/>
        </p:nvSpPr>
        <p:spPr>
          <a:xfrm>
            <a:off x="7363218" y="1458496"/>
            <a:ext cx="4663941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b="1" dirty="0"/>
              <a:t>CW forward scatter trajectory </a:t>
            </a:r>
            <a:r>
              <a:rPr lang="en-US" sz="2400" dirty="0"/>
              <a:t>reconstruction problem has been</a:t>
            </a:r>
            <a:r>
              <a:rPr lang="en-US" sz="2400" b="1" dirty="0"/>
              <a:t> solved for the first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problem is </a:t>
            </a:r>
            <a:r>
              <a:rPr lang="en-US" sz="2400" b="1" dirty="0"/>
              <a:t>ill-conditioned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b="1" dirty="0"/>
              <a:t>interferometer</a:t>
            </a:r>
            <a:r>
              <a:rPr lang="en-US" sz="2400" dirty="0"/>
              <a:t> </a:t>
            </a:r>
            <a:r>
              <a:rPr lang="en-US" sz="2400" b="1" dirty="0"/>
              <a:t>alleviates this ill-conditioning </a:t>
            </a:r>
            <a:r>
              <a:rPr lang="en-US" sz="2400" dirty="0"/>
              <a:t>(when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Further analysis and results in </a:t>
            </a:r>
            <a:r>
              <a:rPr lang="en-US" sz="2400" dirty="0">
                <a:solidFill>
                  <a:srgbClr val="FF0000"/>
                </a:solidFill>
              </a:rPr>
              <a:t>Balis et al., 2023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F73F01D-3DF2-ED93-D8CC-301E505C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CD5A-36E6-44ED-96CC-A52517AE3274}" type="slidenum">
              <a:rPr lang="en-BE" smtClean="0"/>
              <a:t>7</a:t>
            </a:fld>
            <a:endParaRPr lang="en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ACCFB-FBA9-B69C-0772-B729ADF4C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8112" y="1338262"/>
            <a:ext cx="3177345" cy="775464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6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4F98AE-C486-D64E-8DB7-8C7CAD527C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45685" y="-58166"/>
                <a:ext cx="11160554" cy="1325563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phase method</a:t>
                </a:r>
                <a:endParaRPr lang="en-BE" dirty="0">
                  <a:solidFill>
                    <a:srgbClr val="091E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4F98AE-C486-D64E-8DB7-8C7CAD527C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45685" y="-58166"/>
                <a:ext cx="11160554" cy="1325563"/>
              </a:xfrm>
              <a:blipFill>
                <a:blip r:embed="rId2"/>
                <a:stretch>
                  <a:fillRect l="-2239" b="-183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Chart, scatter chart&#10;&#10;Description automatically generated">
            <a:extLst>
              <a:ext uri="{FF2B5EF4-FFF2-40B4-BE49-F238E27FC236}">
                <a16:creationId xmlns:a16="http://schemas.microsoft.com/office/drawing/2014/main" id="{5A923474-7E18-F1CB-A082-0060C0EF5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7" y="1555798"/>
            <a:ext cx="4713339" cy="438356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B79759F-5D30-902F-A695-14BE5BE35BFA}"/>
              </a:ext>
            </a:extLst>
          </p:cNvPr>
          <p:cNvSpPr txBox="1"/>
          <p:nvPr/>
        </p:nvSpPr>
        <p:spPr>
          <a:xfrm>
            <a:off x="5602012" y="1632649"/>
            <a:ext cx="15048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phase</a:t>
            </a:r>
            <a:endParaRPr lang="en-BE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A86213-9773-5F13-9FBE-7995AA1EBEBA}"/>
              </a:ext>
            </a:extLst>
          </p:cNvPr>
          <p:cNvSpPr txBox="1"/>
          <p:nvPr/>
        </p:nvSpPr>
        <p:spPr>
          <a:xfrm>
            <a:off x="9793805" y="1688667"/>
            <a:ext cx="20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20E8EB-001E-2D82-896D-5F2C248106ED}"/>
              </a:ext>
            </a:extLst>
          </p:cNvPr>
          <p:cNvSpPr txBox="1"/>
          <p:nvPr/>
        </p:nvSpPr>
        <p:spPr>
          <a:xfrm>
            <a:off x="8366996" y="1616245"/>
            <a:ext cx="22693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Fresnel parameter x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48C32BB-BAC9-BC81-C8AA-D892DDECA75F}"/>
                  </a:ext>
                </a:extLst>
              </p:cNvPr>
              <p:cNvSpPr txBox="1"/>
              <p:nvPr/>
            </p:nvSpPr>
            <p:spPr>
              <a:xfrm>
                <a:off x="8165885" y="2340721"/>
                <a:ext cx="247044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pseudo speed</a:t>
                </a:r>
                <a:endParaRPr lang="en-BE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48C32BB-BAC9-BC81-C8AA-D892DDECA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885" y="2340721"/>
                <a:ext cx="2470440" cy="369332"/>
              </a:xfrm>
              <a:prstGeom prst="rect">
                <a:avLst/>
              </a:prstGeom>
              <a:blipFill>
                <a:blip r:embed="rId4"/>
                <a:stretch>
                  <a:fillRect t="-6349" b="-2381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BC0F120-3DBB-475C-C8CE-118CA55AF5E0}"/>
              </a:ext>
            </a:extLst>
          </p:cNvPr>
          <p:cNvSpPr txBox="1"/>
          <p:nvPr/>
        </p:nvSpPr>
        <p:spPr>
          <a:xfrm>
            <a:off x="5514521" y="2328939"/>
            <a:ext cx="16966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Meteor speed</a:t>
            </a:r>
            <a:endParaRPr lang="en-BE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867446D-0CC2-2780-EC84-B8CA026EF192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 flipV="1">
            <a:off x="7106886" y="1800911"/>
            <a:ext cx="1260110" cy="1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301E079-E265-77D6-1047-4F05554CFD7E}"/>
              </a:ext>
            </a:extLst>
          </p:cNvPr>
          <p:cNvCxnSpPr>
            <a:cxnSpLocks/>
          </p:cNvCxnSpPr>
          <p:nvPr/>
        </p:nvCxnSpPr>
        <p:spPr>
          <a:xfrm>
            <a:off x="9489739" y="1985577"/>
            <a:ext cx="0" cy="341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ADF322A-F250-77EC-810A-A42BD635561F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7211156" y="2525387"/>
            <a:ext cx="9547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982385D-49D3-5E08-F1A0-7A4B42A70DF6}"/>
              </a:ext>
            </a:extLst>
          </p:cNvPr>
          <p:cNvSpPr txBox="1"/>
          <p:nvPr/>
        </p:nvSpPr>
        <p:spPr>
          <a:xfrm>
            <a:off x="7094200" y="1498015"/>
            <a:ext cx="139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Cornu spiral</a:t>
            </a:r>
            <a:endParaRPr lang="en-BE" sz="1600" i="1" dirty="0">
              <a:solidFill>
                <a:schemeClr val="accent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15287E-999B-4120-2BA8-98CB8E9E8E81}"/>
              </a:ext>
            </a:extLst>
          </p:cNvPr>
          <p:cNvSpPr txBox="1"/>
          <p:nvPr/>
        </p:nvSpPr>
        <p:spPr>
          <a:xfrm>
            <a:off x="7139714" y="2210065"/>
            <a:ext cx="1087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Geometry</a:t>
            </a:r>
            <a:endParaRPr lang="en-BE" sz="1600" i="1" dirty="0">
              <a:solidFill>
                <a:schemeClr val="accen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368563-9CAC-5C63-238E-47572F7841EC}"/>
              </a:ext>
            </a:extLst>
          </p:cNvPr>
          <p:cNvSpPr txBox="1"/>
          <p:nvPr/>
        </p:nvSpPr>
        <p:spPr>
          <a:xfrm>
            <a:off x="9382942" y="1985515"/>
            <a:ext cx="1167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</a:rPr>
              <a:t>Derivative</a:t>
            </a:r>
            <a:endParaRPr lang="en-BE" sz="1600" i="1" dirty="0">
              <a:solidFill>
                <a:schemeClr val="accent1"/>
              </a:solidFill>
            </a:endParaRP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354C08FE-C674-580A-A093-800CC25F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CD5A-36E6-44ED-96CC-A52517AE3274}" type="slidenum">
              <a:rPr lang="en-BE" smtClean="0"/>
              <a:t>8</a:t>
            </a:fld>
            <a:endParaRPr lang="en-B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84E7B7-00EA-BEB4-F2D9-30F2608D0B71}"/>
              </a:ext>
            </a:extLst>
          </p:cNvPr>
          <p:cNvGrpSpPr/>
          <p:nvPr/>
        </p:nvGrpSpPr>
        <p:grpSpPr>
          <a:xfrm>
            <a:off x="4859272" y="2977932"/>
            <a:ext cx="7602604" cy="2976389"/>
            <a:chOff x="4859272" y="2977932"/>
            <a:chExt cx="7602604" cy="29763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C5CAE7-FE93-4079-7465-0E0DDB9FE80B}"/>
                </a:ext>
              </a:extLst>
            </p:cNvPr>
            <p:cNvSpPr txBox="1"/>
            <p:nvPr/>
          </p:nvSpPr>
          <p:spPr>
            <a:xfrm>
              <a:off x="5851526" y="2977932"/>
              <a:ext cx="6610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Example (BEHUMA_SYS001) </a:t>
              </a:r>
              <a:endParaRPr lang="en-BE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44562F-6953-1F58-92AC-68F28DD7A302}"/>
                </a:ext>
              </a:extLst>
            </p:cNvPr>
            <p:cNvGrpSpPr/>
            <p:nvPr/>
          </p:nvGrpSpPr>
          <p:grpSpPr>
            <a:xfrm>
              <a:off x="4859272" y="3264083"/>
              <a:ext cx="7505016" cy="2690238"/>
              <a:chOff x="4859272" y="3264083"/>
              <a:chExt cx="7505016" cy="269023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2ACD343-06DD-4401-BF0D-A5E07EB5A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9272" y="3264083"/>
                <a:ext cx="3547093" cy="2690238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B3D9204-8427-1B88-3E38-85A50458E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1528" b="684"/>
              <a:stretch/>
            </p:blipFill>
            <p:spPr>
              <a:xfrm>
                <a:off x="8610600" y="3467839"/>
                <a:ext cx="3753688" cy="2471523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4654A3B-8EB1-F4B3-C7C5-FF3158380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8488" y="4609202"/>
                <a:ext cx="46451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831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C0BC-7DB2-5CD8-5BF9-7EC36A8C5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15680D6-C56C-1C61-4F0D-323592C0B27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45685" y="-58166"/>
                <a:ext cx="11160554" cy="1325563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91EB7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91EB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phase method</a:t>
                </a:r>
                <a:endParaRPr lang="en-BE" dirty="0">
                  <a:solidFill>
                    <a:srgbClr val="091EB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15680D6-C56C-1C61-4F0D-323592C0B2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45685" y="-58166"/>
                <a:ext cx="11160554" cy="1325563"/>
              </a:xfrm>
              <a:blipFill>
                <a:blip r:embed="rId2"/>
                <a:stretch>
                  <a:fillRect l="-2239" b="-183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6E5739E-0DF4-ED17-DF2F-D07A11B6AAED}"/>
              </a:ext>
            </a:extLst>
          </p:cNvPr>
          <p:cNvSpPr txBox="1"/>
          <p:nvPr/>
        </p:nvSpPr>
        <p:spPr>
          <a:xfrm>
            <a:off x="9793805" y="1688667"/>
            <a:ext cx="20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dirty="0"/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11D14D8E-9419-A8F2-3C9E-BA1FF282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CD5A-36E6-44ED-96CC-A52517AE3274}" type="slidenum">
              <a:rPr lang="en-BE" smtClean="0"/>
              <a:t>9</a:t>
            </a:fld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F6BFF6-6FA8-3CEB-1C8A-253BEBB04171}"/>
                  </a:ext>
                </a:extLst>
              </p:cNvPr>
              <p:cNvSpPr txBox="1"/>
              <p:nvPr/>
            </p:nvSpPr>
            <p:spPr>
              <a:xfrm>
                <a:off x="1285712" y="2655881"/>
                <a:ext cx="9921730" cy="1569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</a:t>
                </a:r>
                <a:r>
                  <a:rPr lang="en-US" sz="2400" b="1" dirty="0"/>
                  <a:t>pre-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en-US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b="1" dirty="0"/>
                  <a:t>phase approach </a:t>
                </a:r>
                <a:r>
                  <a:rPr lang="en-US" sz="2400" dirty="0"/>
                  <a:t>has been extended to </a:t>
                </a:r>
                <a:r>
                  <a:rPr lang="en-US" sz="2400" b="1" dirty="0"/>
                  <a:t>forward scatter CW systems for the first time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It gives a new </a:t>
                </a:r>
                <a:r>
                  <a:rPr lang="en-US" sz="2400" b="1" dirty="0"/>
                  <a:t>constraint on the trajectory and the speed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F6BFF6-6FA8-3CEB-1C8A-253BEBB0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712" y="2655881"/>
                <a:ext cx="9921730" cy="1569660"/>
              </a:xfrm>
              <a:prstGeom prst="rect">
                <a:avLst/>
              </a:prstGeom>
              <a:blipFill>
                <a:blip r:embed="rId3"/>
                <a:stretch>
                  <a:fillRect l="-798" t="-2317" r="-491" b="-77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757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5502</TotalTime>
  <Words>1300</Words>
  <Application>Microsoft Office PowerPoint</Application>
  <PresentationFormat>Widescreen</PresentationFormat>
  <Paragraphs>297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(body)</vt:lpstr>
      <vt:lpstr>Aptos Display</vt:lpstr>
      <vt:lpstr>Arial</vt:lpstr>
      <vt:lpstr>Cambria Math</vt:lpstr>
      <vt:lpstr>Symbol</vt:lpstr>
      <vt:lpstr>Wingdings</vt:lpstr>
      <vt:lpstr>Office Theme</vt:lpstr>
      <vt:lpstr>Improved meteoroid trajectory and speed reconstruction with BRAMS: pre-t0 phase technique and uncertainty quantification</vt:lpstr>
      <vt:lpstr>Outline</vt:lpstr>
      <vt:lpstr>Can we use a CW forward scatter system to determine meteoroid trajectory and speed? </vt:lpstr>
      <vt:lpstr>PowerPoint Presentation</vt:lpstr>
      <vt:lpstr>Trajectory reconstruction</vt:lpstr>
      <vt:lpstr>Trajectory reconstruction algorithm</vt:lpstr>
      <vt:lpstr>Sensitivity analysis</vt:lpstr>
      <vt:lpstr>Pre-t_0 phase method</vt:lpstr>
      <vt:lpstr>Pre-t_0 phase method</vt:lpstr>
      <vt:lpstr>Validation with CAMS-BeNeLux optical data</vt:lpstr>
      <vt:lpstr>Reconstruction errors – Comparison with CAMS</vt:lpstr>
      <vt:lpstr>Reconstruction errors – Comparison with CAMS</vt:lpstr>
      <vt:lpstr>Uncertainty quantification</vt:lpstr>
      <vt:lpstr>Pre-t_0 uncertainty</vt:lpstr>
      <vt:lpstr>TOF uncertainty</vt:lpstr>
      <vt:lpstr>Results of t_0 uncertainty</vt:lpstr>
      <vt:lpstr>Uncertainty propagation</vt:lpstr>
      <vt:lpstr>MCMC results – Trajectory 79</vt:lpstr>
      <vt:lpstr>Uncertainty characterization</vt:lpstr>
      <vt:lpstr>Conclusions</vt:lpstr>
      <vt:lpstr>Perspectives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Joachim Balis</dc:creator>
  <cp:lastModifiedBy>Hervé Lamy</cp:lastModifiedBy>
  <cp:revision>613</cp:revision>
  <dcterms:created xsi:type="dcterms:W3CDTF">2025-08-19T08:05:35Z</dcterms:created>
  <dcterms:modified xsi:type="dcterms:W3CDTF">2025-09-08T04:57:04Z</dcterms:modified>
</cp:coreProperties>
</file>