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73" r:id="rId13"/>
    <p:sldId id="268" r:id="rId14"/>
    <p:sldId id="269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3F8"/>
    <a:srgbClr val="388AA8"/>
    <a:srgbClr val="9680D2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71B84-BAEB-452E-A083-30BD27D9D469}" type="datetimeFigureOut">
              <a:rPr lang="en-BE" smtClean="0"/>
              <a:t>29/05/2026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DABA-E6D8-4A62-AF49-3331ADE42B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1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2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5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9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Shape 3"/>
          <p:cNvSpPr/>
          <p:nvPr/>
        </p:nvSpPr>
        <p:spPr>
          <a:xfrm>
            <a:off x="7383780" y="873252"/>
            <a:ext cx="1577340" cy="384048"/>
          </a:xfrm>
          <a:prstGeom prst="line">
            <a:avLst/>
          </a:prstGeom>
          <a:noFill/>
          <a:ln w="66675">
            <a:solidFill>
              <a:srgbClr val="FFCE6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BE"/>
          </a:p>
        </p:txBody>
      </p:sp>
      <p:sp>
        <p:nvSpPr>
          <p:cNvPr id="6" name="Shape 4"/>
          <p:cNvSpPr/>
          <p:nvPr/>
        </p:nvSpPr>
        <p:spPr>
          <a:xfrm>
            <a:off x="7383780" y="1303020"/>
            <a:ext cx="1303020" cy="137160"/>
          </a:xfrm>
          <a:prstGeom prst="line">
            <a:avLst/>
          </a:prstGeom>
          <a:noFill/>
          <a:ln w="34290">
            <a:solidFill>
              <a:srgbClr val="FF8A5B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7" name="Shape 5"/>
          <p:cNvSpPr/>
          <p:nvPr/>
        </p:nvSpPr>
        <p:spPr>
          <a:xfrm>
            <a:off x="8961120" y="1083564"/>
            <a:ext cx="301752" cy="301752"/>
          </a:xfrm>
          <a:prstGeom prst="ellipse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365760" y="4297680"/>
            <a:ext cx="11247120" cy="1828800"/>
          </a:xfrm>
          <a:prstGeom prst="arc">
            <a:avLst/>
          </a:prstGeom>
          <a:solidFill>
            <a:srgbClr val="0B1020">
              <a:alpha val="0"/>
            </a:srgbClr>
          </a:solidFill>
          <a:ln w="17780">
            <a:solidFill>
              <a:srgbClr val="29648A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 rot="16200000">
            <a:off x="1664208" y="450799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1828800" y="470916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1787652" y="502920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1325880" y="518464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 rot="16200000">
            <a:off x="3218688" y="437083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Shape 12"/>
          <p:cNvSpPr/>
          <p:nvPr/>
        </p:nvSpPr>
        <p:spPr>
          <a:xfrm>
            <a:off x="3383280" y="457200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3342132" y="489204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2880360" y="504748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 rot="16200000">
            <a:off x="4773168" y="4572000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4937760" y="4773168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4896612" y="5093208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4434840" y="5248656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 rot="16200000">
            <a:off x="6967728" y="441655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7132320" y="461772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7091172" y="493776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Text 22"/>
          <p:cNvSpPr/>
          <p:nvPr/>
        </p:nvSpPr>
        <p:spPr>
          <a:xfrm>
            <a:off x="6629400" y="509320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 rot="16200000">
            <a:off x="8979408" y="455371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9144000" y="475488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9102852" y="507492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Text 26"/>
          <p:cNvSpPr/>
          <p:nvPr/>
        </p:nvSpPr>
        <p:spPr>
          <a:xfrm>
            <a:off x="8641080" y="523036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 rot="16200000">
            <a:off x="749808" y="4782312"/>
            <a:ext cx="329184" cy="219456"/>
          </a:xfrm>
          <a:prstGeom prst="chevron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914400" y="4983480"/>
            <a:ext cx="0" cy="320040"/>
          </a:xfrm>
          <a:prstGeom prst="line">
            <a:avLst/>
          </a:prstGeom>
          <a:noFill/>
          <a:ln w="15240">
            <a:solidFill>
              <a:srgbClr val="FFCE6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873252" y="5303520"/>
            <a:ext cx="82296" cy="82296"/>
          </a:xfrm>
          <a:prstGeom prst="ellipse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Text 30"/>
          <p:cNvSpPr/>
          <p:nvPr/>
        </p:nvSpPr>
        <p:spPr>
          <a:xfrm>
            <a:off x="411480" y="545896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TX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676656" y="960120"/>
            <a:ext cx="66294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Upper Atmosphere Wind Speed Measurements using BRAMS Data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713232" y="2078182"/>
            <a:ext cx="6309360" cy="756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/>
            <a:r>
              <a:rPr lang="en-GB" sz="1650" dirty="0">
                <a:solidFill>
                  <a:srgbClr val="B8C4D6"/>
                </a:solidFill>
              </a:rPr>
              <a:t>A first impression</a:t>
            </a:r>
          </a:p>
          <a:p>
            <a:pPr lvl="0"/>
            <a:endParaRPr lang="en-GB" sz="1650" dirty="0">
              <a:solidFill>
                <a:srgbClr val="B8C4D6"/>
              </a:solidFill>
            </a:endParaRPr>
          </a:p>
          <a:p>
            <a:pPr lvl="0"/>
            <a:r>
              <a:rPr lang="en-GB" sz="1650" dirty="0">
                <a:solidFill>
                  <a:srgbClr val="B8C4D6"/>
                </a:solidFill>
              </a:rPr>
              <a:t>BRAMS meeting at MIRA, Grimbergen on 30</a:t>
            </a:r>
            <a:r>
              <a:rPr lang="en-GB" sz="1650" baseline="30000" dirty="0">
                <a:solidFill>
                  <a:srgbClr val="B8C4D6"/>
                </a:solidFill>
              </a:rPr>
              <a:t>th</a:t>
            </a:r>
            <a:r>
              <a:rPr lang="en-GB" sz="1650" dirty="0">
                <a:solidFill>
                  <a:srgbClr val="B8C4D6"/>
                </a:solidFill>
              </a:rPr>
              <a:t>  May 2026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13232" y="5897880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Meteor trail + radar geometry + many echoes = wind field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DBC02AB1-AEE2-B31B-B84E-82774832E419}"/>
              </a:ext>
            </a:extLst>
          </p:cNvPr>
          <p:cNvSpPr/>
          <p:nvPr/>
        </p:nvSpPr>
        <p:spPr>
          <a:xfrm>
            <a:off x="8036882" y="342000"/>
            <a:ext cx="960814" cy="534924"/>
          </a:xfrm>
          <a:prstGeom prst="line">
            <a:avLst/>
          </a:prstGeom>
          <a:noFill/>
          <a:ln w="34290">
            <a:solidFill>
              <a:srgbClr val="FF8A5B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Shape 3">
            <a:extLst>
              <a:ext uri="{FF2B5EF4-FFF2-40B4-BE49-F238E27FC236}">
                <a16:creationId xmlns:a16="http://schemas.microsoft.com/office/drawing/2014/main" id="{C3333874-EBD9-9215-2259-2C7D3524F798}"/>
              </a:ext>
            </a:extLst>
          </p:cNvPr>
          <p:cNvSpPr/>
          <p:nvPr/>
        </p:nvSpPr>
        <p:spPr>
          <a:xfrm>
            <a:off x="7635240" y="433440"/>
            <a:ext cx="1399032" cy="651025"/>
          </a:xfrm>
          <a:prstGeom prst="line">
            <a:avLst/>
          </a:prstGeom>
          <a:noFill/>
          <a:ln w="66675">
            <a:solidFill>
              <a:srgbClr val="FFCE6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8A90B-0010-5DA2-E209-2F02FEF36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7D57E-C501-2B47-7CA6-60DC4343F947}"/>
              </a:ext>
            </a:extLst>
          </p:cNvPr>
          <p:cNvSpPr txBox="1"/>
          <p:nvPr/>
        </p:nvSpPr>
        <p:spPr>
          <a:xfrm>
            <a:off x="502920" y="320040"/>
            <a:ext cx="94856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First wind-retrieval result from BRAMS</a:t>
            </a:r>
            <a:r>
              <a:rPr lang="en-GB" sz="2800" b="1" dirty="0">
                <a:solidFill>
                  <a:srgbClr val="F5F8FF"/>
                </a:solidFill>
                <a:latin typeface="Aptos Display"/>
              </a:rPr>
              <a:t> – a first impression 3D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822BA-CE88-F37B-9AC7-EEAFA952D42E}"/>
              </a:ext>
            </a:extLst>
          </p:cNvPr>
          <p:cNvSpPr txBox="1"/>
          <p:nvPr/>
        </p:nvSpPr>
        <p:spPr>
          <a:xfrm>
            <a:off x="502920" y="868680"/>
            <a:ext cx="35412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etrieved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zonal and meridional winds.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36DB80-A0C2-3CFC-E553-55672A6556E9}"/>
              </a:ext>
            </a:extLst>
          </p:cNvPr>
          <p:cNvSpPr/>
          <p:nvPr/>
        </p:nvSpPr>
        <p:spPr>
          <a:xfrm>
            <a:off x="396240" y="5907024"/>
            <a:ext cx="6217920" cy="640080"/>
          </a:xfrm>
          <a:prstGeom prst="round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Reference scale for 0th-order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Waldteufel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&amp; Corbin (1979), Table 1, p. 536: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u₀, v₀ ≈ 10–30 m/s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and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w₀ ≈ 5–10 m/s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5308CD-7A9C-1332-F5C8-B6BC747C16AF}"/>
              </a:ext>
            </a:extLst>
          </p:cNvPr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B3061E-9A86-2A00-784E-AF28F9B05B75}"/>
              </a:ext>
            </a:extLst>
          </p:cNvPr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DA8D-067B-FBC4-6CF0-306F8DD1C466}"/>
              </a:ext>
            </a:extLst>
          </p:cNvPr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7E2905-FEAA-9800-E111-243E55D0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07234"/>
            <a:ext cx="5333333" cy="40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E168C0-6B84-9EB1-AFF5-703E5849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sp>
        <p:nvSpPr>
          <p:cNvPr id="23" name="Text 45">
            <a:extLst>
              <a:ext uri="{FF2B5EF4-FFF2-40B4-BE49-F238E27FC236}">
                <a16:creationId xmlns:a16="http://schemas.microsoft.com/office/drawing/2014/main" id="{7167F542-F1AB-848A-2867-94BC4F26C32E}"/>
              </a:ext>
            </a:extLst>
          </p:cNvPr>
          <p:cNvSpPr/>
          <p:nvPr/>
        </p:nvSpPr>
        <p:spPr>
          <a:xfrm>
            <a:off x="502920" y="5292179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highest SNR Doppler frequency – 10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4" name="Text 45">
            <a:extLst>
              <a:ext uri="{FF2B5EF4-FFF2-40B4-BE49-F238E27FC236}">
                <a16:creationId xmlns:a16="http://schemas.microsoft.com/office/drawing/2014/main" id="{EA2CF03F-8CD8-35D6-959F-E755C30DF129}"/>
              </a:ext>
            </a:extLst>
          </p:cNvPr>
          <p:cNvSpPr/>
          <p:nvPr/>
        </p:nvSpPr>
        <p:spPr>
          <a:xfrm>
            <a:off x="6218420" y="5292179"/>
            <a:ext cx="5272706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weighted SNR Doppler frequency – 10 km bins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78B4C-2487-3587-FF07-60F4D67AB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1207234"/>
            <a:ext cx="5333333" cy="4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02606B-3039-3643-502C-6C4EDAFD9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D3501-31C9-41BD-7E2C-5447F7825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90111-F1BE-C1E6-59F5-F1CE5C0BABE2}"/>
              </a:ext>
            </a:extLst>
          </p:cNvPr>
          <p:cNvSpPr txBox="1"/>
          <p:nvPr/>
        </p:nvSpPr>
        <p:spPr>
          <a:xfrm>
            <a:off x="502920" y="320040"/>
            <a:ext cx="94856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First wind-retrieval result from BRAMS</a:t>
            </a:r>
            <a:r>
              <a:rPr lang="en-GB" sz="2800" b="1" dirty="0">
                <a:solidFill>
                  <a:srgbClr val="F5F8FF"/>
                </a:solidFill>
                <a:latin typeface="Aptos Display"/>
              </a:rPr>
              <a:t> – a first impression 2D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F3176-5923-49A1-0C2E-EAF01992F77E}"/>
              </a:ext>
            </a:extLst>
          </p:cNvPr>
          <p:cNvSpPr txBox="1"/>
          <p:nvPr/>
        </p:nvSpPr>
        <p:spPr>
          <a:xfrm>
            <a:off x="502920" y="868680"/>
            <a:ext cx="35412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etrieved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zonal and meridional winds.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7B92E1-C62A-93FB-F57A-B56B917CAF78}"/>
              </a:ext>
            </a:extLst>
          </p:cNvPr>
          <p:cNvSpPr/>
          <p:nvPr/>
        </p:nvSpPr>
        <p:spPr>
          <a:xfrm>
            <a:off x="396240" y="5907024"/>
            <a:ext cx="6217920" cy="640080"/>
          </a:xfrm>
          <a:prstGeom prst="round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Reference scale for 0th-order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Waldteufel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&amp; Corbin (1979), Table 1, p. 536: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u₀, v₀ ≈ 10–30 m/s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and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w₀ ≈ 5–10 m/s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62181-61BE-56D1-A64D-572AC6B8053D}"/>
              </a:ext>
            </a:extLst>
          </p:cNvPr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5EE24-959D-D061-9CAA-A79B68075A94}"/>
              </a:ext>
            </a:extLst>
          </p:cNvPr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4EC34-86A0-F565-C1D4-D08B1B79578B}"/>
              </a:ext>
            </a:extLst>
          </p:cNvPr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0B6794-7578-BF52-3053-DD21ACF5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07234"/>
            <a:ext cx="5333333" cy="40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435F17-CEDF-BD4C-EAEA-DD5A1D66C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sp>
        <p:nvSpPr>
          <p:cNvPr id="23" name="Text 45">
            <a:extLst>
              <a:ext uri="{FF2B5EF4-FFF2-40B4-BE49-F238E27FC236}">
                <a16:creationId xmlns:a16="http://schemas.microsoft.com/office/drawing/2014/main" id="{3EF14BAE-EDAB-B977-E232-064980D78A4B}"/>
              </a:ext>
            </a:extLst>
          </p:cNvPr>
          <p:cNvSpPr/>
          <p:nvPr/>
        </p:nvSpPr>
        <p:spPr>
          <a:xfrm>
            <a:off x="502920" y="5292179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highest SNR Doppler frequency – 4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4" name="Text 45">
            <a:extLst>
              <a:ext uri="{FF2B5EF4-FFF2-40B4-BE49-F238E27FC236}">
                <a16:creationId xmlns:a16="http://schemas.microsoft.com/office/drawing/2014/main" id="{E11ACA5F-30E7-5FEE-0B5F-F1DEE0F489B6}"/>
              </a:ext>
            </a:extLst>
          </p:cNvPr>
          <p:cNvSpPr/>
          <p:nvPr/>
        </p:nvSpPr>
        <p:spPr>
          <a:xfrm>
            <a:off x="6248733" y="5243810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weighted SNR Doppler frequency – 4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D9C1D-F189-5660-8DBB-27061E8D3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1207234"/>
            <a:ext cx="5333333" cy="4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2CBC4-7CCF-169F-9422-BC5E7424F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487AB-8197-26B8-5976-4F1DFCED0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977A7-30CB-3FF4-6BDC-C5733F40BCD0}"/>
              </a:ext>
            </a:extLst>
          </p:cNvPr>
          <p:cNvSpPr txBox="1"/>
          <p:nvPr/>
        </p:nvSpPr>
        <p:spPr>
          <a:xfrm>
            <a:off x="502920" y="320040"/>
            <a:ext cx="94856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First wind-retrieval result from BRAMS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– a first impression 2D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39243-5736-CE54-89F0-C3D47032C761}"/>
              </a:ext>
            </a:extLst>
          </p:cNvPr>
          <p:cNvSpPr txBox="1"/>
          <p:nvPr/>
        </p:nvSpPr>
        <p:spPr>
          <a:xfrm>
            <a:off x="502920" y="868680"/>
            <a:ext cx="35412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etrieved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zonal and meridional winds.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A3BE6B-44AB-AC26-35B6-A2A5A342434E}"/>
              </a:ext>
            </a:extLst>
          </p:cNvPr>
          <p:cNvSpPr/>
          <p:nvPr/>
        </p:nvSpPr>
        <p:spPr>
          <a:xfrm>
            <a:off x="396240" y="5907024"/>
            <a:ext cx="6217920" cy="640080"/>
          </a:xfrm>
          <a:prstGeom prst="round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Reference scale for 0th-order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Waldteufel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&amp; Corbin (1979), Table 1, p. 536: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u₀, v₀ ≈ 10–30 m/s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and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w₀ ≈ 5–10 m/s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CD061-5CAF-8F14-DD71-4710C8098561}"/>
              </a:ext>
            </a:extLst>
          </p:cNvPr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63009-310E-1449-9840-231FA082CA07}"/>
              </a:ext>
            </a:extLst>
          </p:cNvPr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CA1EC-89BB-A916-E13F-EFEE95E85042}"/>
              </a:ext>
            </a:extLst>
          </p:cNvPr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31B733-0E97-A76D-098D-9AB31891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07234"/>
            <a:ext cx="5333333" cy="40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835869-015A-0DFE-980E-110965E4D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sp>
        <p:nvSpPr>
          <p:cNvPr id="23" name="Text 45">
            <a:extLst>
              <a:ext uri="{FF2B5EF4-FFF2-40B4-BE49-F238E27FC236}">
                <a16:creationId xmlns:a16="http://schemas.microsoft.com/office/drawing/2014/main" id="{553796BA-FE2E-8F30-0179-62DAC74DE702}"/>
              </a:ext>
            </a:extLst>
          </p:cNvPr>
          <p:cNvSpPr/>
          <p:nvPr/>
        </p:nvSpPr>
        <p:spPr>
          <a:xfrm>
            <a:off x="502920" y="5292179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highest SNR Doppler frequency – 10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4" name="Text 45">
            <a:extLst>
              <a:ext uri="{FF2B5EF4-FFF2-40B4-BE49-F238E27FC236}">
                <a16:creationId xmlns:a16="http://schemas.microsoft.com/office/drawing/2014/main" id="{14A36C84-3A5C-0FA9-192B-6E8F66DF65B3}"/>
              </a:ext>
            </a:extLst>
          </p:cNvPr>
          <p:cNvSpPr/>
          <p:nvPr/>
        </p:nvSpPr>
        <p:spPr>
          <a:xfrm>
            <a:off x="6218420" y="5292179"/>
            <a:ext cx="5272706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Velocity based on weighted SNR Doppler frequency – 10 km bins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A0F97-02CD-C888-E25F-1082E6EE8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1207234"/>
            <a:ext cx="5333333" cy="40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40998-690B-97FC-2EA7-3DD215128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717E2-3B92-07BD-67B9-3E1323467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07234"/>
            <a:ext cx="5333333" cy="40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0A347-7CC5-A778-DD8F-B04EB9CF9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FA32E9-AB69-1AFF-5D89-7E1FAF4B0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45" y="120723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42053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So what can we conclude?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2960" y="1417320"/>
            <a:ext cx="10241280" cy="4389120"/>
          </a:xfrm>
          <a:prstGeom prst="roundRect">
            <a:avLst/>
          </a:prstGeom>
          <a:solidFill>
            <a:srgbClr val="0F1C3C"/>
          </a:solidFill>
          <a:ln w="15875">
            <a:solidFill>
              <a:srgbClr val="8E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52400" tIns="127000" rIns="152400" bIns="127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3D wind retrieval (vertical wind ≠ 0) leads wrong wind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66 useful specular reflection points out of 192 events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  <a:sym typeface="Wingdings" panose="05000000000000000000" pitchFamily="2" charset="2"/>
              </a:rPr>
              <a:t> increase number of echoes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F5F8FF"/>
                </a:solidFill>
                <a:latin typeface="Aptos"/>
              </a:rPr>
              <a:t>Large altitude bin size contain gradients in vertical velocity and increase uncertainty und leads to false vertical wind results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F5F8FF"/>
                </a:solidFill>
                <a:latin typeface="Aptos"/>
              </a:rPr>
              <a:t>Small number of events per bin (= smaller bin size) increase uncertainty (10 echoes or more required for sufficient wind retrieval)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F5F8FF"/>
                </a:solidFill>
              </a:rPr>
              <a:t>Higher order fluctuations in wind measurement contained </a:t>
            </a:r>
            <a:r>
              <a:rPr lang="en-GB" sz="1700" b="1" dirty="0">
                <a:solidFill>
                  <a:srgbClr val="F5F8FF"/>
                </a:solidFill>
                <a:sym typeface="Wingdings" panose="05000000000000000000" pitchFamily="2" charset="2"/>
              </a:rPr>
              <a:t> not covered here</a:t>
            </a:r>
            <a:endParaRPr lang="en-GB" sz="1700" b="1" dirty="0">
              <a:solidFill>
                <a:srgbClr val="F5F8FF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700" b="1" dirty="0">
              <a:solidFill>
                <a:srgbClr val="F5F8FF"/>
              </a:solidFill>
              <a:latin typeface="Apto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2D wind retrieval leads to similar results for single Doppler shift and weighted Doppler shift wind retrieval</a:t>
            </a:r>
          </a:p>
          <a:p>
            <a:endParaRPr lang="en-GB" sz="1700" b="1" dirty="0">
              <a:solidFill>
                <a:srgbClr val="F5F8FF"/>
              </a:solidFill>
              <a:latin typeface="Aptos"/>
            </a:endParaRPr>
          </a:p>
          <a:p>
            <a:r>
              <a:rPr lang="en-GB" sz="1700" b="1" dirty="0">
                <a:solidFill>
                  <a:srgbClr val="F5F8FF"/>
                </a:solidFill>
                <a:latin typeface="Aptos"/>
              </a:rPr>
              <a:t>Benchmarking case shows proper wind retrieval algorithm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21727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What’s next?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" y="1417320"/>
            <a:ext cx="5303520" cy="4480560"/>
          </a:xfrm>
          <a:prstGeom prst="roundRect">
            <a:avLst/>
          </a:prstGeom>
          <a:solidFill>
            <a:srgbClr val="0F1C3C"/>
          </a:solidFill>
          <a:ln w="15875">
            <a:solidFill>
              <a:srgbClr val="5E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52400" tIns="127000" rIns="152400" bIns="127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Method development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Altitude bin size vs. number of specular points per bin analysis </a:t>
            </a:r>
            <a:r>
              <a:rPr lang="en-GB" sz="2000" dirty="0">
                <a:sym typeface="Wingdings" panose="05000000000000000000" pitchFamily="2" charset="2"/>
              </a:rPr>
              <a:t> find trade-off of bin size and meteor count based on existing events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Uncertainty improvement for trajectory and wind retrieval by using interferometry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Higher order wind velocities and uncertainty analysis</a:t>
            </a:r>
            <a:endParaRPr lang="en-BE" sz="2000" dirty="0"/>
          </a:p>
          <a:p>
            <a:pPr algn="ctr"/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989320" y="1417320"/>
            <a:ext cx="5303520" cy="4480560"/>
          </a:xfrm>
          <a:prstGeom prst="roundRect">
            <a:avLst/>
          </a:prstGeom>
          <a:solidFill>
            <a:srgbClr val="0F1C3C"/>
          </a:solidFill>
          <a:ln w="15875">
            <a:solidFill>
              <a:srgbClr val="B8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52400" tIns="127000" rIns="152400" bIns="127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Science opportunities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Increase number of echoes per hour (improved </a:t>
            </a:r>
            <a:r>
              <a:rPr lang="en-GB" sz="2000" dirty="0" err="1"/>
              <a:t>pyBRAMS</a:t>
            </a:r>
            <a:r>
              <a:rPr lang="en-GB" sz="2000" dirty="0"/>
              <a:t> solver meteor echo handling)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/>
              <a:t>Increase number of hours to analyse 24 hours + to visualize tides and compare with data from other radars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3"/>
          <p:cNvSpPr/>
          <p:nvPr/>
        </p:nvSpPr>
        <p:spPr>
          <a:xfrm>
            <a:off x="658368" y="347472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atmosphere gives us moving “targets”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6656" y="832104"/>
            <a:ext cx="10149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Meteor trails drift with the local wind, so radar echoes carry wind information.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77440" y="2880360"/>
            <a:ext cx="1463040" cy="0"/>
          </a:xfrm>
          <a:prstGeom prst="line">
            <a:avLst/>
          </a:prstGeom>
          <a:noFill/>
          <a:ln w="1778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4800600" y="2880360"/>
            <a:ext cx="1417320" cy="0"/>
          </a:xfrm>
          <a:prstGeom prst="line">
            <a:avLst/>
          </a:prstGeom>
          <a:noFill/>
          <a:ln w="1778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>
            <a:off x="7360920" y="2880360"/>
            <a:ext cx="1325880" cy="0"/>
          </a:xfrm>
          <a:prstGeom prst="line">
            <a:avLst/>
          </a:prstGeom>
          <a:noFill/>
          <a:ln w="1778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658368" y="2639417"/>
            <a:ext cx="893826" cy="217627"/>
          </a:xfrm>
          <a:prstGeom prst="line">
            <a:avLst/>
          </a:prstGeom>
          <a:noFill/>
          <a:ln w="37783">
            <a:solidFill>
              <a:srgbClr val="FFCE6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669798" y="2808580"/>
            <a:ext cx="738378" cy="77724"/>
          </a:xfrm>
          <a:prstGeom prst="line">
            <a:avLst/>
          </a:prstGeom>
          <a:noFill/>
          <a:ln w="19431">
            <a:solidFill>
              <a:srgbClr val="FF8A5B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1508760" y="2749144"/>
            <a:ext cx="170993" cy="170993"/>
          </a:xfrm>
          <a:prstGeom prst="ellipse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155448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1. A meteoroid enters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023360" y="2148840"/>
            <a:ext cx="822960" cy="1371600"/>
          </a:xfrm>
          <a:prstGeom prst="line">
            <a:avLst/>
          </a:prstGeom>
          <a:noFill/>
          <a:ln w="101600">
            <a:solidFill>
              <a:srgbClr val="B99CFF">
                <a:alpha val="80000"/>
              </a:srgb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3904488" y="2011680"/>
            <a:ext cx="960120" cy="1600200"/>
          </a:xfrm>
          <a:prstGeom prst="line">
            <a:avLst/>
          </a:prstGeom>
          <a:noFill/>
          <a:ln w="25400">
            <a:solidFill>
              <a:srgbClr val="D9CCFF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3429000" y="3840480"/>
            <a:ext cx="173736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2. It leaves an ionized trail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355080" y="2468880"/>
            <a:ext cx="777240" cy="0"/>
          </a:xfrm>
          <a:prstGeom prst="line">
            <a:avLst/>
          </a:prstGeom>
          <a:noFill/>
          <a:ln w="2794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6537960" y="2926080"/>
            <a:ext cx="1051560" cy="91440"/>
          </a:xfrm>
          <a:prstGeom prst="line">
            <a:avLst/>
          </a:prstGeom>
          <a:noFill/>
          <a:ln w="2794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6263640" y="3337560"/>
            <a:ext cx="868680" cy="320040"/>
          </a:xfrm>
          <a:prstGeom prst="line">
            <a:avLst/>
          </a:prstGeom>
          <a:noFill/>
          <a:ln w="2794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20" name="Text 18"/>
          <p:cNvSpPr/>
          <p:nvPr/>
        </p:nvSpPr>
        <p:spPr>
          <a:xfrm>
            <a:off x="5715000" y="3840480"/>
            <a:ext cx="21031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3. The trail drifts with the wind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9144000" y="2240280"/>
            <a:ext cx="502920" cy="9144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 rot="10800000">
            <a:off x="9418320" y="2240280"/>
            <a:ext cx="502920" cy="9144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9692640" y="2240280"/>
            <a:ext cx="502920" cy="9144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 rot="10800000">
            <a:off x="9966960" y="2240280"/>
            <a:ext cx="502920" cy="9144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10241280" y="2240280"/>
            <a:ext cx="502920" cy="9144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Text 24"/>
          <p:cNvSpPr/>
          <p:nvPr/>
        </p:nvSpPr>
        <p:spPr>
          <a:xfrm>
            <a:off x="8732520" y="3840480"/>
            <a:ext cx="21031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4. The echo frequency shifts (Doppler shift)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552194" y="5389016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E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Key idea: Doppler shift tells us how fast the trail moves along the radar viewing direction.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9" name="Shape 8">
            <a:extLst>
              <a:ext uri="{FF2B5EF4-FFF2-40B4-BE49-F238E27FC236}">
                <a16:creationId xmlns:a16="http://schemas.microsoft.com/office/drawing/2014/main" id="{C8C17127-FA50-66CA-15E9-E94CAE52AC85}"/>
              </a:ext>
            </a:extLst>
          </p:cNvPr>
          <p:cNvSpPr/>
          <p:nvPr/>
        </p:nvSpPr>
        <p:spPr>
          <a:xfrm>
            <a:off x="820771" y="2483284"/>
            <a:ext cx="741121" cy="279350"/>
          </a:xfrm>
          <a:prstGeom prst="line">
            <a:avLst/>
          </a:prstGeom>
          <a:noFill/>
          <a:ln w="37783">
            <a:solidFill>
              <a:srgbClr val="FFCE6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91CC7C72-CCB0-EE6E-BFD0-5D14FC2E8A10}"/>
              </a:ext>
            </a:extLst>
          </p:cNvPr>
          <p:cNvSpPr/>
          <p:nvPr/>
        </p:nvSpPr>
        <p:spPr>
          <a:xfrm>
            <a:off x="931510" y="2385240"/>
            <a:ext cx="620684" cy="318184"/>
          </a:xfrm>
          <a:prstGeom prst="line">
            <a:avLst/>
          </a:prstGeom>
          <a:noFill/>
          <a:ln w="19431">
            <a:solidFill>
              <a:srgbClr val="FF8A5B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3"/>
          <p:cNvSpPr/>
          <p:nvPr/>
        </p:nvSpPr>
        <p:spPr>
          <a:xfrm>
            <a:off x="658368" y="347472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Forward scatter: one meteor, many viewing angles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6656" y="832104"/>
            <a:ext cx="10149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 transmitter illuminates the meteor trail; receivers detect echoes from different directions.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 flipV="1">
            <a:off x="1371600" y="1985818"/>
            <a:ext cx="3028418" cy="3180542"/>
          </a:xfrm>
          <a:prstGeom prst="line">
            <a:avLst/>
          </a:prstGeom>
          <a:noFill/>
          <a:ln w="20320">
            <a:solidFill>
              <a:srgbClr val="FFCE6A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4828035" y="2221992"/>
            <a:ext cx="612645" cy="2414015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 flipH="1">
            <a:off x="3195828" y="2011681"/>
            <a:ext cx="1249909" cy="2624326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5268695" y="2487168"/>
            <a:ext cx="2457985" cy="2157984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4400018" y="1837944"/>
            <a:ext cx="1828800" cy="845820"/>
          </a:xfrm>
          <a:prstGeom prst="line">
            <a:avLst/>
          </a:prstGeom>
          <a:noFill/>
          <a:ln w="114300">
            <a:solidFill>
              <a:srgbClr val="B99CFF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Shape 11"/>
          <p:cNvSpPr/>
          <p:nvPr/>
        </p:nvSpPr>
        <p:spPr>
          <a:xfrm>
            <a:off x="6195058" y="2627375"/>
            <a:ext cx="228600" cy="228600"/>
          </a:xfrm>
          <a:prstGeom prst="ellipse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4828035" y="1775552"/>
            <a:ext cx="23774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680D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Meteor trail along trajectory</a:t>
            </a:r>
          </a:p>
        </p:txBody>
      </p:sp>
      <p:sp>
        <p:nvSpPr>
          <p:cNvPr id="15" name="Shape 13"/>
          <p:cNvSpPr/>
          <p:nvPr/>
        </p:nvSpPr>
        <p:spPr>
          <a:xfrm rot="16200000">
            <a:off x="1069848" y="5148072"/>
            <a:ext cx="329184" cy="219456"/>
          </a:xfrm>
          <a:prstGeom prst="chevron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1234440" y="5349240"/>
            <a:ext cx="0" cy="320040"/>
          </a:xfrm>
          <a:prstGeom prst="line">
            <a:avLst/>
          </a:prstGeom>
          <a:noFill/>
          <a:ln w="15240">
            <a:solidFill>
              <a:srgbClr val="FFCE6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1193292" y="5669280"/>
            <a:ext cx="82296" cy="82296"/>
          </a:xfrm>
          <a:prstGeom prst="ellipse">
            <a:avLst/>
          </a:prstGeom>
          <a:solidFill>
            <a:srgbClr val="FFCE6A"/>
          </a:solidFill>
          <a:ln w="12700">
            <a:solidFill>
              <a:srgbClr val="FFCE6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731520" y="582472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Transmitter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 rot="16200000">
            <a:off x="2990088" y="4809744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3154680" y="5010912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3113532" y="5330952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Text 20"/>
          <p:cNvSpPr/>
          <p:nvPr/>
        </p:nvSpPr>
        <p:spPr>
          <a:xfrm>
            <a:off x="2651760" y="5486400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Receiver A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 rot="16200000">
            <a:off x="5276088" y="469087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5440680" y="489204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5399532" y="521208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Text 24"/>
          <p:cNvSpPr/>
          <p:nvPr/>
        </p:nvSpPr>
        <p:spPr>
          <a:xfrm>
            <a:off x="4937760" y="536752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Receiver B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7" name="Shape 25"/>
          <p:cNvSpPr/>
          <p:nvPr/>
        </p:nvSpPr>
        <p:spPr>
          <a:xfrm rot="16200000">
            <a:off x="7562088" y="478231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7726680" y="498348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Shape 27"/>
          <p:cNvSpPr/>
          <p:nvPr/>
        </p:nvSpPr>
        <p:spPr>
          <a:xfrm>
            <a:off x="7685532" y="530352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Text 28"/>
          <p:cNvSpPr/>
          <p:nvPr/>
        </p:nvSpPr>
        <p:spPr>
          <a:xfrm>
            <a:off x="7223760" y="545896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Receiver C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 rot="16200000">
            <a:off x="9756648" y="496519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9921240" y="516636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9880092" y="548640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Text 32"/>
          <p:cNvSpPr/>
          <p:nvPr/>
        </p:nvSpPr>
        <p:spPr>
          <a:xfrm>
            <a:off x="9418320" y="564184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Receiver D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5" name="Shape 33"/>
          <p:cNvSpPr/>
          <p:nvPr/>
        </p:nvSpPr>
        <p:spPr>
          <a:xfrm flipH="1">
            <a:off x="3770833" y="2120900"/>
            <a:ext cx="567428" cy="735075"/>
          </a:xfrm>
          <a:prstGeom prst="line">
            <a:avLst/>
          </a:prstGeom>
          <a:noFill/>
          <a:ln w="27940">
            <a:solidFill>
              <a:srgbClr val="FF8A5B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36" name="Text 34"/>
          <p:cNvSpPr/>
          <p:nvPr/>
        </p:nvSpPr>
        <p:spPr>
          <a:xfrm>
            <a:off x="3764511" y="3572717"/>
            <a:ext cx="1572766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8A5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Bragg vector =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8A5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that Doppler “sees”</a:t>
            </a:r>
          </a:p>
        </p:txBody>
      </p:sp>
      <p:sp>
        <p:nvSpPr>
          <p:cNvPr id="37" name="Text 35"/>
          <p:cNvSpPr/>
          <p:nvPr/>
        </p:nvSpPr>
        <p:spPr>
          <a:xfrm>
            <a:off x="1097280" y="5989319"/>
            <a:ext cx="9784080" cy="6339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More stations can turn one meteoroid into many useful reflection points along a trajectory.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Meteor trajectory (specular point) required as input for wind retrieval.</a:t>
            </a:r>
          </a:p>
        </p:txBody>
      </p:sp>
      <p:sp>
        <p:nvSpPr>
          <p:cNvPr id="38" name="Text 36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9" name="Shape 33">
            <a:extLst>
              <a:ext uri="{FF2B5EF4-FFF2-40B4-BE49-F238E27FC236}">
                <a16:creationId xmlns:a16="http://schemas.microsoft.com/office/drawing/2014/main" id="{505FEFFE-3F1B-544D-40CB-AFB6FCD704E0}"/>
              </a:ext>
            </a:extLst>
          </p:cNvPr>
          <p:cNvSpPr/>
          <p:nvPr/>
        </p:nvSpPr>
        <p:spPr>
          <a:xfrm flipH="1">
            <a:off x="4308580" y="2305858"/>
            <a:ext cx="466271" cy="1109426"/>
          </a:xfrm>
          <a:prstGeom prst="line">
            <a:avLst/>
          </a:prstGeom>
          <a:noFill/>
          <a:ln w="27940">
            <a:solidFill>
              <a:srgbClr val="FF8A5B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40" name="Shape 33">
            <a:extLst>
              <a:ext uri="{FF2B5EF4-FFF2-40B4-BE49-F238E27FC236}">
                <a16:creationId xmlns:a16="http://schemas.microsoft.com/office/drawing/2014/main" id="{0E42F30D-B5FE-41FD-F56B-7738994BF8A1}"/>
              </a:ext>
            </a:extLst>
          </p:cNvPr>
          <p:cNvSpPr/>
          <p:nvPr/>
        </p:nvSpPr>
        <p:spPr>
          <a:xfrm flipH="1">
            <a:off x="5215512" y="2516354"/>
            <a:ext cx="25300" cy="748054"/>
          </a:xfrm>
          <a:prstGeom prst="line">
            <a:avLst/>
          </a:prstGeom>
          <a:noFill/>
          <a:ln w="27940">
            <a:solidFill>
              <a:srgbClr val="FF8A5B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42" name="Shape 5">
            <a:extLst>
              <a:ext uri="{FF2B5EF4-FFF2-40B4-BE49-F238E27FC236}">
                <a16:creationId xmlns:a16="http://schemas.microsoft.com/office/drawing/2014/main" id="{C6692F6D-EA2A-6E06-F805-70A5605D5760}"/>
              </a:ext>
            </a:extLst>
          </p:cNvPr>
          <p:cNvSpPr/>
          <p:nvPr/>
        </p:nvSpPr>
        <p:spPr>
          <a:xfrm flipV="1">
            <a:off x="1348740" y="2179782"/>
            <a:ext cx="3462755" cy="3023154"/>
          </a:xfrm>
          <a:prstGeom prst="line">
            <a:avLst/>
          </a:prstGeom>
          <a:noFill/>
          <a:ln w="20320">
            <a:solidFill>
              <a:srgbClr val="FFCE6A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43" name="Shape 5">
            <a:extLst>
              <a:ext uri="{FF2B5EF4-FFF2-40B4-BE49-F238E27FC236}">
                <a16:creationId xmlns:a16="http://schemas.microsoft.com/office/drawing/2014/main" id="{737D4AF4-9633-1758-5D6C-5E4DDF62E9E8}"/>
              </a:ext>
            </a:extLst>
          </p:cNvPr>
          <p:cNvSpPr/>
          <p:nvPr/>
        </p:nvSpPr>
        <p:spPr>
          <a:xfrm flipV="1">
            <a:off x="1385316" y="2418588"/>
            <a:ext cx="3883379" cy="2702052"/>
          </a:xfrm>
          <a:prstGeom prst="line">
            <a:avLst/>
          </a:prstGeom>
          <a:noFill/>
          <a:ln w="20320">
            <a:solidFill>
              <a:srgbClr val="FFCE6A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3"/>
          <p:cNvSpPr/>
          <p:nvPr/>
        </p:nvSpPr>
        <p:spPr>
          <a:xfrm>
            <a:off x="658368" y="347472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Each echo gives one piece of the wind vector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6656" y="832104"/>
            <a:ext cx="10149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 radar echo measures the projection of the wind along the Bragg vector.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600200" y="5303520"/>
            <a:ext cx="0" cy="0"/>
          </a:xfrm>
          <a:prstGeom prst="line">
            <a:avLst/>
          </a:prstGeom>
          <a:noFill/>
          <a:ln w="15240">
            <a:solidFill>
              <a:srgbClr val="53627B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1600200" y="5303520"/>
            <a:ext cx="3657600" cy="0"/>
          </a:xfrm>
          <a:prstGeom prst="line">
            <a:avLst/>
          </a:prstGeom>
          <a:noFill/>
          <a:ln w="15240">
            <a:solidFill>
              <a:srgbClr val="53627B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9" name="Text 7"/>
          <p:cNvSpPr/>
          <p:nvPr/>
        </p:nvSpPr>
        <p:spPr>
          <a:xfrm>
            <a:off x="1234440" y="1645920"/>
            <a:ext cx="64008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703320" y="5440680"/>
            <a:ext cx="155448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East / North plane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 flipV="1">
            <a:off x="1600200" y="3675888"/>
            <a:ext cx="2371436" cy="1627632"/>
          </a:xfrm>
          <a:prstGeom prst="line">
            <a:avLst/>
          </a:prstGeom>
          <a:noFill/>
          <a:ln w="4064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2" name="Text 10"/>
          <p:cNvSpPr/>
          <p:nvPr/>
        </p:nvSpPr>
        <p:spPr>
          <a:xfrm>
            <a:off x="4187952" y="3273552"/>
            <a:ext cx="11887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7CE3A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true wind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 flipV="1">
            <a:off x="1600200" y="4910328"/>
            <a:ext cx="2804465" cy="393192"/>
          </a:xfrm>
          <a:prstGeom prst="line">
            <a:avLst/>
          </a:prstGeom>
          <a:noFill/>
          <a:ln w="20320">
            <a:solidFill>
              <a:srgbClr val="53D3F8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12"/>
          <p:cNvSpPr/>
          <p:nvPr/>
        </p:nvSpPr>
        <p:spPr>
          <a:xfrm>
            <a:off x="4480560" y="4663440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echo 1 sees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this component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 flipV="1">
            <a:off x="1600200" y="3273552"/>
            <a:ext cx="1051560" cy="2029968"/>
          </a:xfrm>
          <a:prstGeom prst="line">
            <a:avLst/>
          </a:prstGeom>
          <a:noFill/>
          <a:ln w="20320">
            <a:solidFill>
              <a:srgbClr val="FFCE6A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16" name="Text 14"/>
          <p:cNvSpPr/>
          <p:nvPr/>
        </p:nvSpPr>
        <p:spPr>
          <a:xfrm>
            <a:off x="2651760" y="2606040"/>
            <a:ext cx="16916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E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echo 2 sees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E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another component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400800" y="1170432"/>
            <a:ext cx="4480560" cy="1664208"/>
          </a:xfrm>
          <a:prstGeom prst="roundRect">
            <a:avLst>
              <a:gd name="adj" fmla="val 11429"/>
            </a:avLst>
          </a:prstGeom>
          <a:solidFill>
            <a:srgbClr val="16213A"/>
          </a:solidFill>
          <a:ln w="12700">
            <a:solidFill>
              <a:srgbClr val="314263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6658033" y="1229868"/>
            <a:ext cx="38862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measured speed  =  wind  ·  viewing direction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492240" y="3977640"/>
            <a:ext cx="914400" cy="0"/>
          </a:xfrm>
          <a:prstGeom prst="line">
            <a:avLst/>
          </a:prstGeom>
          <a:noFill/>
          <a:ln w="254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6492240" y="4178808"/>
            <a:ext cx="1097280" cy="0"/>
          </a:xfrm>
          <a:prstGeom prst="line">
            <a:avLst/>
          </a:prstGeom>
          <a:noFill/>
          <a:ln w="25400">
            <a:solidFill>
              <a:srgbClr val="FFCE6A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6492240" y="4379976"/>
            <a:ext cx="1280160" cy="0"/>
          </a:xfrm>
          <a:prstGeom prst="line">
            <a:avLst/>
          </a:prstGeom>
          <a:noFill/>
          <a:ln w="25400">
            <a:solidFill>
              <a:srgbClr val="7CE3A6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6492240" y="4581144"/>
            <a:ext cx="1463040" cy="0"/>
          </a:xfrm>
          <a:prstGeom prst="line">
            <a:avLst/>
          </a:prstGeom>
          <a:noFill/>
          <a:ln w="25400">
            <a:solidFill>
              <a:srgbClr val="B99CF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6492240" y="4782312"/>
            <a:ext cx="1645920" cy="0"/>
          </a:xfrm>
          <a:prstGeom prst="line">
            <a:avLst/>
          </a:prstGeom>
          <a:noFill/>
          <a:ln w="25400">
            <a:solidFill>
              <a:srgbClr val="FF8A5B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8732520" y="4434840"/>
            <a:ext cx="777240" cy="0"/>
          </a:xfrm>
          <a:prstGeom prst="line">
            <a:avLst/>
          </a:prstGeom>
          <a:noFill/>
          <a:ln w="1778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9646920" y="3913632"/>
            <a:ext cx="1234440" cy="1051560"/>
          </a:xfrm>
          <a:prstGeom prst="roundRect">
            <a:avLst>
              <a:gd name="adj" fmla="val 10435"/>
            </a:avLst>
          </a:prstGeom>
          <a:solidFill>
            <a:srgbClr val="203A5A"/>
          </a:solidFill>
          <a:ln w="1270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Text 25"/>
          <p:cNvSpPr/>
          <p:nvPr/>
        </p:nvSpPr>
        <p:spPr>
          <a:xfrm>
            <a:off x="9646920" y="3931919"/>
            <a:ext cx="1234439" cy="103327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least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Squares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7FAFC"/>
                </a:solidFill>
                <a:latin typeface="Aptos"/>
              </a:rPr>
              <a:t>solution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217920" y="5715000"/>
            <a:ext cx="489204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E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Many echoes let us solve for zonal, meridional, and vertical wind.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30" name="Picture 29" descr="A page of a math book&#10;&#10;AI-generated content may be incorrect.">
            <a:extLst>
              <a:ext uri="{FF2B5EF4-FFF2-40B4-BE49-F238E27FC236}">
                <a16:creationId xmlns:a16="http://schemas.microsoft.com/office/drawing/2014/main" id="{8398DC48-B841-BE57-08A4-A8EA06841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1" b="2996"/>
          <a:stretch>
            <a:fillRect/>
          </a:stretch>
        </p:blipFill>
        <p:spPr>
          <a:xfrm>
            <a:off x="6751156" y="1577340"/>
            <a:ext cx="3779848" cy="1190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3"/>
          <p:cNvSpPr/>
          <p:nvPr/>
        </p:nvSpPr>
        <p:spPr>
          <a:xfrm>
            <a:off x="658368" y="347472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interferometry matters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6656" y="832104"/>
            <a:ext cx="10149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Angle-of-arrival information makes the meteor geometry much better constrained.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7280" y="1417320"/>
            <a:ext cx="42976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Without interferometry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25880" y="2194560"/>
            <a:ext cx="3657600" cy="2377440"/>
          </a:xfrm>
          <a:prstGeom prst="arc">
            <a:avLst/>
          </a:prstGeom>
          <a:solidFill>
            <a:srgbClr val="0B1020">
              <a:alpha val="0"/>
            </a:srgbClr>
          </a:solidFill>
          <a:ln w="50800">
            <a:solidFill>
              <a:srgbClr val="F87171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>
            <a:off x="1783080" y="2331720"/>
            <a:ext cx="2834640" cy="182880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F87171">
                <a:alpha val="4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 rot="16200000">
            <a:off x="2990088" y="469087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3154680" y="489204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3113532" y="521208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Text 11"/>
          <p:cNvSpPr/>
          <p:nvPr/>
        </p:nvSpPr>
        <p:spPr>
          <a:xfrm>
            <a:off x="754381" y="3392424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trajectory possible,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But higher uncertainty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766560" y="1417320"/>
            <a:ext cx="42976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With interferometry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 rot="16200000">
            <a:off x="7744968" y="4690872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7909560" y="4892040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7868412" y="5212080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Text 16"/>
          <p:cNvSpPr/>
          <p:nvPr/>
        </p:nvSpPr>
        <p:spPr>
          <a:xfrm>
            <a:off x="7406640" y="5367528"/>
            <a:ext cx="1005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antenna array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 rot="16200000">
            <a:off x="8229600" y="4517136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8394192" y="4718304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8353044" y="5038344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 rot="16200000">
            <a:off x="7260336" y="4517136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7424928" y="4718304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7383780" y="5038344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 rot="16200000">
            <a:off x="7744968" y="4315968"/>
            <a:ext cx="329184" cy="219456"/>
          </a:xfrm>
          <a:prstGeom prst="chevron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7909560" y="4517136"/>
            <a:ext cx="0" cy="320040"/>
          </a:xfrm>
          <a:prstGeom prst="line">
            <a:avLst/>
          </a:prstGeom>
          <a:noFill/>
          <a:ln w="15240">
            <a:solidFill>
              <a:srgbClr val="53D3F8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7868412" y="4837176"/>
            <a:ext cx="82296" cy="82296"/>
          </a:xfrm>
          <a:prstGeom prst="ellipse">
            <a:avLst/>
          </a:prstGeom>
          <a:solidFill>
            <a:srgbClr val="53D3F8"/>
          </a:solidFill>
          <a:ln w="12700">
            <a:solidFill>
              <a:srgbClr val="53D3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 flipV="1">
            <a:off x="7909560" y="2468880"/>
            <a:ext cx="1280157" cy="1901952"/>
          </a:xfrm>
          <a:prstGeom prst="line">
            <a:avLst/>
          </a:prstGeom>
          <a:noFill/>
          <a:ln w="2667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29" name="Shape 27"/>
          <p:cNvSpPr/>
          <p:nvPr/>
        </p:nvSpPr>
        <p:spPr>
          <a:xfrm flipV="1">
            <a:off x="8183880" y="2487168"/>
            <a:ext cx="1005838" cy="1856232"/>
          </a:xfrm>
          <a:prstGeom prst="line">
            <a:avLst/>
          </a:prstGeom>
          <a:noFill/>
          <a:ln w="2032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 flipV="1">
            <a:off x="7635239" y="2441448"/>
            <a:ext cx="1600201" cy="1901952"/>
          </a:xfrm>
          <a:prstGeom prst="line">
            <a:avLst/>
          </a:prstGeom>
          <a:noFill/>
          <a:ln w="20320">
            <a:solidFill>
              <a:srgbClr val="7CE3A6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9189720" y="2286000"/>
            <a:ext cx="731520" cy="1280160"/>
          </a:xfrm>
          <a:prstGeom prst="line">
            <a:avLst/>
          </a:prstGeom>
          <a:noFill/>
          <a:ln w="101600">
            <a:solidFill>
              <a:srgbClr val="B99CFF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Text 30"/>
          <p:cNvSpPr/>
          <p:nvPr/>
        </p:nvSpPr>
        <p:spPr>
          <a:xfrm>
            <a:off x="5989319" y="3378707"/>
            <a:ext cx="21031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arrival angle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constrains the trail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080760" y="1463040"/>
            <a:ext cx="0" cy="4754880"/>
          </a:xfrm>
          <a:prstGeom prst="line">
            <a:avLst/>
          </a:prstGeom>
          <a:noFill/>
          <a:ln w="15240">
            <a:solidFill>
              <a:srgbClr val="293957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Text 32"/>
          <p:cNvSpPr/>
          <p:nvPr/>
        </p:nvSpPr>
        <p:spPr>
          <a:xfrm>
            <a:off x="1828800" y="6154648"/>
            <a:ext cx="8595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CE6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Better trajectory → better Bragg vector → better wind projection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020"/>
          </a:solidFill>
          <a:ln w="12700">
            <a:solidFill>
              <a:srgbClr val="0B10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 dirty="0"/>
          </a:p>
        </p:txBody>
      </p:sp>
      <p:sp>
        <p:nvSpPr>
          <p:cNvPr id="3" name="Shape 1"/>
          <p:cNvSpPr/>
          <p:nvPr/>
        </p:nvSpPr>
        <p:spPr>
          <a:xfrm>
            <a:off x="0" y="5074920"/>
            <a:ext cx="12115800" cy="1691640"/>
          </a:xfrm>
          <a:prstGeom prst="arc">
            <a:avLst/>
          </a:prstGeom>
          <a:solidFill>
            <a:srgbClr val="0B1020">
              <a:alpha val="0"/>
            </a:srgbClr>
          </a:solidFill>
          <a:ln w="25400">
            <a:solidFill>
              <a:srgbClr val="223556">
                <a:alpha val="9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" name="Shape 2"/>
          <p:cNvSpPr/>
          <p:nvPr/>
        </p:nvSpPr>
        <p:spPr>
          <a:xfrm>
            <a:off x="182880" y="5257800"/>
            <a:ext cx="11795760" cy="1417320"/>
          </a:xfrm>
          <a:prstGeom prst="arc">
            <a:avLst/>
          </a:prstGeom>
          <a:solidFill>
            <a:srgbClr val="0B1020">
              <a:alpha val="0"/>
            </a:srgbClr>
          </a:solidFill>
          <a:ln w="12700">
            <a:solidFill>
              <a:srgbClr val="1A74A5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" name="Text 3"/>
          <p:cNvSpPr/>
          <p:nvPr/>
        </p:nvSpPr>
        <p:spPr>
          <a:xfrm>
            <a:off x="658368" y="347472"/>
            <a:ext cx="10881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many echoes to a wind map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6656" y="832104"/>
            <a:ext cx="10149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The retrieval repeats the same local calculation in time–altitude bins.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0120" y="1600200"/>
            <a:ext cx="5577840" cy="3931920"/>
          </a:xfrm>
          <a:prstGeom prst="rect">
            <a:avLst/>
          </a:prstGeom>
          <a:solidFill>
            <a:srgbClr val="121C32"/>
          </a:solidFill>
          <a:ln w="13970">
            <a:solidFill>
              <a:srgbClr val="33435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8" name="Shape 6"/>
          <p:cNvSpPr/>
          <p:nvPr/>
        </p:nvSpPr>
        <p:spPr>
          <a:xfrm>
            <a:off x="165735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9" name="Shape 7"/>
          <p:cNvSpPr/>
          <p:nvPr/>
        </p:nvSpPr>
        <p:spPr>
          <a:xfrm>
            <a:off x="235458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0" name="Shape 8"/>
          <p:cNvSpPr/>
          <p:nvPr/>
        </p:nvSpPr>
        <p:spPr>
          <a:xfrm>
            <a:off x="305181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1" name="Shape 9"/>
          <p:cNvSpPr/>
          <p:nvPr/>
        </p:nvSpPr>
        <p:spPr>
          <a:xfrm>
            <a:off x="374904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2" name="Shape 10"/>
          <p:cNvSpPr/>
          <p:nvPr/>
        </p:nvSpPr>
        <p:spPr>
          <a:xfrm>
            <a:off x="444627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3" name="Shape 11"/>
          <p:cNvSpPr/>
          <p:nvPr/>
        </p:nvSpPr>
        <p:spPr>
          <a:xfrm>
            <a:off x="514350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Shape 12"/>
          <p:cNvSpPr/>
          <p:nvPr/>
        </p:nvSpPr>
        <p:spPr>
          <a:xfrm>
            <a:off x="5840730" y="1600200"/>
            <a:ext cx="0" cy="393192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5" name="Shape 13"/>
          <p:cNvSpPr/>
          <p:nvPr/>
        </p:nvSpPr>
        <p:spPr>
          <a:xfrm>
            <a:off x="960120" y="2386584"/>
            <a:ext cx="5577840" cy="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6" name="Shape 14"/>
          <p:cNvSpPr/>
          <p:nvPr/>
        </p:nvSpPr>
        <p:spPr>
          <a:xfrm>
            <a:off x="960120" y="3172968"/>
            <a:ext cx="5577840" cy="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Shape 15"/>
          <p:cNvSpPr/>
          <p:nvPr/>
        </p:nvSpPr>
        <p:spPr>
          <a:xfrm>
            <a:off x="960120" y="3959352"/>
            <a:ext cx="5577840" cy="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8" name="Shape 16"/>
          <p:cNvSpPr/>
          <p:nvPr/>
        </p:nvSpPr>
        <p:spPr>
          <a:xfrm>
            <a:off x="960120" y="4745736"/>
            <a:ext cx="5577840" cy="0"/>
          </a:xfrm>
          <a:prstGeom prst="line">
            <a:avLst/>
          </a:prstGeom>
          <a:noFill/>
          <a:ln w="10160">
            <a:solidFill>
              <a:srgbClr val="2B3A55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9" name="Shape 17"/>
          <p:cNvSpPr/>
          <p:nvPr/>
        </p:nvSpPr>
        <p:spPr>
          <a:xfrm>
            <a:off x="996696" y="1636776"/>
            <a:ext cx="624078" cy="713232"/>
          </a:xfrm>
          <a:prstGeom prst="rect">
            <a:avLst/>
          </a:prstGeom>
          <a:solidFill>
            <a:srgbClr val="295E8B">
              <a:alpha val="88000"/>
            </a:srgbClr>
          </a:solidFill>
          <a:ln w="12700">
            <a:solidFill>
              <a:srgbClr val="295E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Shape 18"/>
          <p:cNvSpPr/>
          <p:nvPr/>
        </p:nvSpPr>
        <p:spPr>
          <a:xfrm>
            <a:off x="996696" y="3209544"/>
            <a:ext cx="624078" cy="713232"/>
          </a:xfrm>
          <a:prstGeom prst="rect">
            <a:avLst/>
          </a:prstGeom>
          <a:solidFill>
            <a:srgbClr val="407C65">
              <a:alpha val="88000"/>
            </a:srgbClr>
          </a:solidFill>
          <a:ln w="12700">
            <a:solidFill>
              <a:srgbClr val="407C6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1" name="Shape 19"/>
          <p:cNvSpPr/>
          <p:nvPr/>
        </p:nvSpPr>
        <p:spPr>
          <a:xfrm>
            <a:off x="996696" y="3995928"/>
            <a:ext cx="624078" cy="713232"/>
          </a:xfrm>
          <a:prstGeom prst="rect">
            <a:avLst/>
          </a:prstGeom>
          <a:solidFill>
            <a:srgbClr val="8B6A32">
              <a:alpha val="88000"/>
            </a:srgbClr>
          </a:solidFill>
          <a:ln w="12700">
            <a:solidFill>
              <a:srgbClr val="8B6A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2" name="Shape 20"/>
          <p:cNvSpPr/>
          <p:nvPr/>
        </p:nvSpPr>
        <p:spPr>
          <a:xfrm>
            <a:off x="1693926" y="2423160"/>
            <a:ext cx="624078" cy="713232"/>
          </a:xfrm>
          <a:prstGeom prst="rect">
            <a:avLst/>
          </a:prstGeom>
          <a:solidFill>
            <a:srgbClr val="407C65">
              <a:alpha val="88000"/>
            </a:srgbClr>
          </a:solidFill>
          <a:ln w="12700">
            <a:solidFill>
              <a:srgbClr val="407C6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3" name="Shape 21"/>
          <p:cNvSpPr/>
          <p:nvPr/>
        </p:nvSpPr>
        <p:spPr>
          <a:xfrm>
            <a:off x="1693926" y="3209544"/>
            <a:ext cx="624078" cy="713232"/>
          </a:xfrm>
          <a:prstGeom prst="rect">
            <a:avLst/>
          </a:prstGeom>
          <a:solidFill>
            <a:srgbClr val="8B6A32">
              <a:alpha val="88000"/>
            </a:srgbClr>
          </a:solidFill>
          <a:ln w="12700">
            <a:solidFill>
              <a:srgbClr val="8B6A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4" name="Shape 22"/>
          <p:cNvSpPr/>
          <p:nvPr/>
        </p:nvSpPr>
        <p:spPr>
          <a:xfrm>
            <a:off x="1693926" y="4782312"/>
            <a:ext cx="624078" cy="713232"/>
          </a:xfrm>
          <a:prstGeom prst="rect">
            <a:avLst/>
          </a:prstGeom>
          <a:solidFill>
            <a:srgbClr val="233F72">
              <a:alpha val="88000"/>
            </a:srgbClr>
          </a:solidFill>
          <a:ln w="12700">
            <a:solidFill>
              <a:srgbClr val="233F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5" name="Shape 23"/>
          <p:cNvSpPr/>
          <p:nvPr/>
        </p:nvSpPr>
        <p:spPr>
          <a:xfrm>
            <a:off x="2391156" y="1636776"/>
            <a:ext cx="624078" cy="713232"/>
          </a:xfrm>
          <a:prstGeom prst="rect">
            <a:avLst/>
          </a:prstGeom>
          <a:solidFill>
            <a:srgbClr val="407C65">
              <a:alpha val="88000"/>
            </a:srgbClr>
          </a:solidFill>
          <a:ln w="12700">
            <a:solidFill>
              <a:srgbClr val="407C6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6" name="Shape 24"/>
          <p:cNvSpPr/>
          <p:nvPr/>
        </p:nvSpPr>
        <p:spPr>
          <a:xfrm>
            <a:off x="2391156" y="2423160"/>
            <a:ext cx="624078" cy="713232"/>
          </a:xfrm>
          <a:prstGeom prst="rect">
            <a:avLst/>
          </a:prstGeom>
          <a:solidFill>
            <a:srgbClr val="8B6A32">
              <a:alpha val="88000"/>
            </a:srgbClr>
          </a:solidFill>
          <a:ln w="12700">
            <a:solidFill>
              <a:srgbClr val="8B6A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7" name="Shape 25"/>
          <p:cNvSpPr/>
          <p:nvPr/>
        </p:nvSpPr>
        <p:spPr>
          <a:xfrm>
            <a:off x="2391156" y="3995928"/>
            <a:ext cx="624078" cy="713232"/>
          </a:xfrm>
          <a:prstGeom prst="rect">
            <a:avLst/>
          </a:prstGeom>
          <a:solidFill>
            <a:srgbClr val="233F72">
              <a:alpha val="88000"/>
            </a:srgbClr>
          </a:solidFill>
          <a:ln w="12700">
            <a:solidFill>
              <a:srgbClr val="233F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8" name="Shape 26"/>
          <p:cNvSpPr/>
          <p:nvPr/>
        </p:nvSpPr>
        <p:spPr>
          <a:xfrm>
            <a:off x="2391156" y="4782312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9" name="Shape 27"/>
          <p:cNvSpPr/>
          <p:nvPr/>
        </p:nvSpPr>
        <p:spPr>
          <a:xfrm>
            <a:off x="3088386" y="1636776"/>
            <a:ext cx="624078" cy="713232"/>
          </a:xfrm>
          <a:prstGeom prst="rect">
            <a:avLst/>
          </a:prstGeom>
          <a:solidFill>
            <a:srgbClr val="8B6A32">
              <a:alpha val="88000"/>
            </a:srgbClr>
          </a:solidFill>
          <a:ln w="12700">
            <a:solidFill>
              <a:srgbClr val="8B6A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0" name="Shape 28"/>
          <p:cNvSpPr/>
          <p:nvPr/>
        </p:nvSpPr>
        <p:spPr>
          <a:xfrm>
            <a:off x="3088386" y="3209544"/>
            <a:ext cx="624078" cy="713232"/>
          </a:xfrm>
          <a:prstGeom prst="rect">
            <a:avLst/>
          </a:prstGeom>
          <a:solidFill>
            <a:srgbClr val="233F72">
              <a:alpha val="88000"/>
            </a:srgbClr>
          </a:solidFill>
          <a:ln w="12700">
            <a:solidFill>
              <a:srgbClr val="233F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1" name="Shape 29"/>
          <p:cNvSpPr/>
          <p:nvPr/>
        </p:nvSpPr>
        <p:spPr>
          <a:xfrm>
            <a:off x="3088386" y="3995928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2" name="Shape 30"/>
          <p:cNvSpPr/>
          <p:nvPr/>
        </p:nvSpPr>
        <p:spPr>
          <a:xfrm>
            <a:off x="3785616" y="2423160"/>
            <a:ext cx="624078" cy="713232"/>
          </a:xfrm>
          <a:prstGeom prst="rect">
            <a:avLst/>
          </a:prstGeom>
          <a:solidFill>
            <a:srgbClr val="233F72">
              <a:alpha val="88000"/>
            </a:srgbClr>
          </a:solidFill>
          <a:ln w="12700">
            <a:solidFill>
              <a:srgbClr val="233F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3" name="Shape 31"/>
          <p:cNvSpPr/>
          <p:nvPr/>
        </p:nvSpPr>
        <p:spPr>
          <a:xfrm>
            <a:off x="3785616" y="3209544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4" name="Shape 32"/>
          <p:cNvSpPr/>
          <p:nvPr/>
        </p:nvSpPr>
        <p:spPr>
          <a:xfrm>
            <a:off x="3785616" y="4782312"/>
            <a:ext cx="624078" cy="713232"/>
          </a:xfrm>
          <a:prstGeom prst="rect">
            <a:avLst/>
          </a:prstGeom>
          <a:solidFill>
            <a:srgbClr val="295E8B">
              <a:alpha val="88000"/>
            </a:srgbClr>
          </a:solidFill>
          <a:ln w="12700">
            <a:solidFill>
              <a:srgbClr val="295E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5" name="Shape 33"/>
          <p:cNvSpPr/>
          <p:nvPr/>
        </p:nvSpPr>
        <p:spPr>
          <a:xfrm>
            <a:off x="4482846" y="1636776"/>
            <a:ext cx="624078" cy="713232"/>
          </a:xfrm>
          <a:prstGeom prst="rect">
            <a:avLst/>
          </a:prstGeom>
          <a:solidFill>
            <a:srgbClr val="233F72">
              <a:alpha val="88000"/>
            </a:srgbClr>
          </a:solidFill>
          <a:ln w="12700">
            <a:solidFill>
              <a:srgbClr val="233F7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6" name="Shape 34"/>
          <p:cNvSpPr/>
          <p:nvPr/>
        </p:nvSpPr>
        <p:spPr>
          <a:xfrm>
            <a:off x="4482846" y="2423160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7" name="Shape 35"/>
          <p:cNvSpPr/>
          <p:nvPr/>
        </p:nvSpPr>
        <p:spPr>
          <a:xfrm>
            <a:off x="4482846" y="3995928"/>
            <a:ext cx="624078" cy="713232"/>
          </a:xfrm>
          <a:prstGeom prst="rect">
            <a:avLst/>
          </a:prstGeom>
          <a:solidFill>
            <a:srgbClr val="295E8B">
              <a:alpha val="88000"/>
            </a:srgbClr>
          </a:solidFill>
          <a:ln w="12700">
            <a:solidFill>
              <a:srgbClr val="295E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8" name="Shape 36"/>
          <p:cNvSpPr/>
          <p:nvPr/>
        </p:nvSpPr>
        <p:spPr>
          <a:xfrm>
            <a:off x="4482846" y="4782312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39" name="Shape 37"/>
          <p:cNvSpPr/>
          <p:nvPr/>
        </p:nvSpPr>
        <p:spPr>
          <a:xfrm>
            <a:off x="5180076" y="1636776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0" name="Shape 38"/>
          <p:cNvSpPr/>
          <p:nvPr/>
        </p:nvSpPr>
        <p:spPr>
          <a:xfrm>
            <a:off x="5180076" y="3209544"/>
            <a:ext cx="624078" cy="713232"/>
          </a:xfrm>
          <a:prstGeom prst="rect">
            <a:avLst/>
          </a:prstGeom>
          <a:solidFill>
            <a:srgbClr val="295E8B">
              <a:alpha val="88000"/>
            </a:srgbClr>
          </a:solidFill>
          <a:ln w="12700">
            <a:solidFill>
              <a:srgbClr val="295E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1" name="Shape 39"/>
          <p:cNvSpPr/>
          <p:nvPr/>
        </p:nvSpPr>
        <p:spPr>
          <a:xfrm>
            <a:off x="5180076" y="3995928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2" name="Shape 40"/>
          <p:cNvSpPr/>
          <p:nvPr/>
        </p:nvSpPr>
        <p:spPr>
          <a:xfrm>
            <a:off x="5877306" y="2423160"/>
            <a:ext cx="624078" cy="713232"/>
          </a:xfrm>
          <a:prstGeom prst="rect">
            <a:avLst/>
          </a:prstGeom>
          <a:solidFill>
            <a:srgbClr val="295E8B">
              <a:alpha val="88000"/>
            </a:srgbClr>
          </a:solidFill>
          <a:ln w="12700">
            <a:solidFill>
              <a:srgbClr val="295E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3" name="Shape 41"/>
          <p:cNvSpPr/>
          <p:nvPr/>
        </p:nvSpPr>
        <p:spPr>
          <a:xfrm>
            <a:off x="5877306" y="3209544"/>
            <a:ext cx="624078" cy="713232"/>
          </a:xfrm>
          <a:prstGeom prst="rect">
            <a:avLst/>
          </a:prstGeom>
          <a:solidFill>
            <a:srgbClr val="2E8AA6">
              <a:alpha val="88000"/>
            </a:srgbClr>
          </a:solidFill>
          <a:ln w="12700">
            <a:solidFill>
              <a:srgbClr val="2E8AA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4" name="Shape 42"/>
          <p:cNvSpPr/>
          <p:nvPr/>
        </p:nvSpPr>
        <p:spPr>
          <a:xfrm>
            <a:off x="5877306" y="4782312"/>
            <a:ext cx="624078" cy="713232"/>
          </a:xfrm>
          <a:prstGeom prst="rect">
            <a:avLst/>
          </a:prstGeom>
          <a:solidFill>
            <a:srgbClr val="8B6A32">
              <a:alpha val="88000"/>
            </a:srgbClr>
          </a:solidFill>
          <a:ln w="12700">
            <a:solidFill>
              <a:srgbClr val="8B6A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5" name="Text 43"/>
          <p:cNvSpPr/>
          <p:nvPr/>
        </p:nvSpPr>
        <p:spPr>
          <a:xfrm>
            <a:off x="5375478" y="5541264"/>
            <a:ext cx="1125906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time →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58368" y="1304686"/>
            <a:ext cx="1394460" cy="27722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8C4D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altitude ↑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1143000" y="5971032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Each colored cell is one local wind estimate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7360920" y="1600200"/>
            <a:ext cx="3017520" cy="566928"/>
          </a:xfrm>
          <a:prstGeom prst="roundRect">
            <a:avLst>
              <a:gd name="adj" fmla="val 12903"/>
            </a:avLst>
          </a:prstGeom>
          <a:solidFill>
            <a:srgbClr val="16213A"/>
          </a:solidFill>
          <a:ln w="10160">
            <a:solidFill>
              <a:srgbClr val="314263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49" name="Text 47"/>
          <p:cNvSpPr/>
          <p:nvPr/>
        </p:nvSpPr>
        <p:spPr>
          <a:xfrm>
            <a:off x="7434072" y="1673352"/>
            <a:ext cx="2871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  collect echoes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0" name="Shape 48"/>
          <p:cNvSpPr/>
          <p:nvPr/>
        </p:nvSpPr>
        <p:spPr>
          <a:xfrm>
            <a:off x="8869680" y="2267712"/>
            <a:ext cx="0" cy="384048"/>
          </a:xfrm>
          <a:prstGeom prst="line">
            <a:avLst/>
          </a:prstGeom>
          <a:noFill/>
          <a:ln w="1651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51" name="Shape 49"/>
          <p:cNvSpPr/>
          <p:nvPr/>
        </p:nvSpPr>
        <p:spPr>
          <a:xfrm>
            <a:off x="7360920" y="2761488"/>
            <a:ext cx="3017520" cy="566928"/>
          </a:xfrm>
          <a:prstGeom prst="roundRect">
            <a:avLst>
              <a:gd name="adj" fmla="val 12903"/>
            </a:avLst>
          </a:prstGeom>
          <a:solidFill>
            <a:srgbClr val="16213A"/>
          </a:solidFill>
          <a:ln w="10160">
            <a:solidFill>
              <a:srgbClr val="314263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2" name="Text 50"/>
          <p:cNvSpPr/>
          <p:nvPr/>
        </p:nvSpPr>
        <p:spPr>
          <a:xfrm>
            <a:off x="7434072" y="2834640"/>
            <a:ext cx="2871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  group by hour and altitude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3" name="Shape 51"/>
          <p:cNvSpPr/>
          <p:nvPr/>
        </p:nvSpPr>
        <p:spPr>
          <a:xfrm>
            <a:off x="8869680" y="3429000"/>
            <a:ext cx="0" cy="384048"/>
          </a:xfrm>
          <a:prstGeom prst="line">
            <a:avLst/>
          </a:prstGeom>
          <a:noFill/>
          <a:ln w="1651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54" name="Shape 52"/>
          <p:cNvSpPr/>
          <p:nvPr/>
        </p:nvSpPr>
        <p:spPr>
          <a:xfrm>
            <a:off x="7360920" y="3922776"/>
            <a:ext cx="3017520" cy="566928"/>
          </a:xfrm>
          <a:prstGeom prst="roundRect">
            <a:avLst>
              <a:gd name="adj" fmla="val 12903"/>
            </a:avLst>
          </a:prstGeom>
          <a:solidFill>
            <a:srgbClr val="16213A"/>
          </a:solidFill>
          <a:ln w="10160">
            <a:solidFill>
              <a:srgbClr val="314263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5" name="Text 53"/>
          <p:cNvSpPr/>
          <p:nvPr/>
        </p:nvSpPr>
        <p:spPr>
          <a:xfrm>
            <a:off x="7434072" y="3995928"/>
            <a:ext cx="2871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  solve wind vector per cell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6" name="Shape 54"/>
          <p:cNvSpPr/>
          <p:nvPr/>
        </p:nvSpPr>
        <p:spPr>
          <a:xfrm>
            <a:off x="8869680" y="4590288"/>
            <a:ext cx="0" cy="384048"/>
          </a:xfrm>
          <a:prstGeom prst="line">
            <a:avLst/>
          </a:prstGeom>
          <a:noFill/>
          <a:ln w="16510">
            <a:solidFill>
              <a:srgbClr val="6D7C99"/>
            </a:solidFill>
            <a:prstDash val="solid"/>
            <a:tailEnd type="triangle"/>
          </a:ln>
        </p:spPr>
        <p:txBody>
          <a:bodyPr/>
          <a:lstStyle/>
          <a:p>
            <a:endParaRPr lang="en-BE"/>
          </a:p>
        </p:txBody>
      </p:sp>
      <p:sp>
        <p:nvSpPr>
          <p:cNvPr id="57" name="Shape 55"/>
          <p:cNvSpPr/>
          <p:nvPr/>
        </p:nvSpPr>
        <p:spPr>
          <a:xfrm>
            <a:off x="7360920" y="5084064"/>
            <a:ext cx="3017520" cy="566928"/>
          </a:xfrm>
          <a:prstGeom prst="roundRect">
            <a:avLst>
              <a:gd name="adj" fmla="val 12903"/>
            </a:avLst>
          </a:prstGeom>
          <a:solidFill>
            <a:srgbClr val="16213A"/>
          </a:solidFill>
          <a:ln w="10160">
            <a:solidFill>
              <a:srgbClr val="314263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58" name="Text 56"/>
          <p:cNvSpPr/>
          <p:nvPr/>
        </p:nvSpPr>
        <p:spPr>
          <a:xfrm>
            <a:off x="7434072" y="5157216"/>
            <a:ext cx="287121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FAF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4  compare with / without interferometry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11384280" y="6400800"/>
            <a:ext cx="274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C879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CFE73E4-272E-2246-47E3-34E5FF44F22A}"/>
              </a:ext>
            </a:extLst>
          </p:cNvPr>
          <p:cNvSpPr/>
          <p:nvPr/>
        </p:nvSpPr>
        <p:spPr>
          <a:xfrm>
            <a:off x="886691" y="1581912"/>
            <a:ext cx="807220" cy="39959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9B5EB6-A2DB-067E-7D4C-1EE2C9369BAD}"/>
              </a:ext>
            </a:extLst>
          </p:cNvPr>
          <p:cNvSpPr txBox="1"/>
          <p:nvPr/>
        </p:nvSpPr>
        <p:spPr>
          <a:xfrm>
            <a:off x="410803" y="554126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 hour time bin</a:t>
            </a:r>
            <a:endParaRPr lang="en-B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10241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Benchmarking case for code validation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692" y="1473662"/>
            <a:ext cx="5879869" cy="3910676"/>
          </a:xfrm>
          <a:prstGeom prst="roundRect">
            <a:avLst/>
          </a:prstGeom>
          <a:solidFill>
            <a:srgbClr val="0F1C3C"/>
          </a:solidFill>
          <a:ln w="19050">
            <a:solidFill>
              <a:srgbClr val="5E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Insert zonal-wind benchmark figure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Validation plot / reference comparison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473662"/>
            <a:ext cx="5879869" cy="3910676"/>
          </a:xfrm>
          <a:prstGeom prst="roundRect">
            <a:avLst/>
          </a:prstGeom>
          <a:solidFill>
            <a:srgbClr val="0F1C3C"/>
          </a:solidFill>
          <a:ln w="19050">
            <a:solidFill>
              <a:srgbClr val="B8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srgbClr val="AFBCD7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9AAAF2-3436-C8CF-6176-3D711D9F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1768487"/>
            <a:ext cx="5875650" cy="324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C2BBC7-ACA1-A00D-F076-0590609CF3A2}"/>
              </a:ext>
            </a:extLst>
          </p:cNvPr>
          <p:cNvSpPr/>
          <p:nvPr/>
        </p:nvSpPr>
        <p:spPr>
          <a:xfrm>
            <a:off x="124692" y="2826327"/>
            <a:ext cx="5417126" cy="101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DEFAA-22F9-6513-C287-5EFC797E5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8408" b="35985"/>
          <a:stretch>
            <a:fillRect/>
          </a:stretch>
        </p:blipFill>
        <p:spPr>
          <a:xfrm>
            <a:off x="6345151" y="2826327"/>
            <a:ext cx="5381565" cy="1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FF54E016-9D1D-B6BA-6EB1-775A44FDC3FD}"/>
              </a:ext>
            </a:extLst>
          </p:cNvPr>
          <p:cNvSpPr/>
          <p:nvPr/>
        </p:nvSpPr>
        <p:spPr>
          <a:xfrm>
            <a:off x="5935980" y="3092011"/>
            <a:ext cx="313513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12017D-B29A-828B-DF5B-BEE6879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2" r="4890" b="13699"/>
          <a:stretch>
            <a:fillRect/>
          </a:stretch>
        </p:blipFill>
        <p:spPr>
          <a:xfrm>
            <a:off x="6388155" y="1857375"/>
            <a:ext cx="3124146" cy="9323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769714-5294-A046-406A-B458A7DE88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r="17741" b="14020"/>
          <a:stretch>
            <a:fillRect/>
          </a:stretch>
        </p:blipFill>
        <p:spPr>
          <a:xfrm>
            <a:off x="8980488" y="3916680"/>
            <a:ext cx="2746228" cy="9421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BFD9E9-89C4-110D-7468-A8AE4F0632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0" t="11421" r="5707" b="14020"/>
          <a:stretch>
            <a:fillRect/>
          </a:stretch>
        </p:blipFill>
        <p:spPr>
          <a:xfrm>
            <a:off x="8567738" y="3916680"/>
            <a:ext cx="412750" cy="942109"/>
          </a:xfrm>
          <a:prstGeom prst="rect">
            <a:avLst/>
          </a:prstGeom>
        </p:spPr>
      </p:pic>
      <p:sp>
        <p:nvSpPr>
          <p:cNvPr id="41" name="Text 45">
            <a:extLst>
              <a:ext uri="{FF2B5EF4-FFF2-40B4-BE49-F238E27FC236}">
                <a16:creationId xmlns:a16="http://schemas.microsoft.com/office/drawing/2014/main" id="{8AE4753F-3CF8-ABAA-5E06-438CAB1E41FA}"/>
              </a:ext>
            </a:extLst>
          </p:cNvPr>
          <p:cNvSpPr/>
          <p:nvPr/>
        </p:nvSpPr>
        <p:spPr>
          <a:xfrm>
            <a:off x="3486696" y="5557751"/>
            <a:ext cx="5212080" cy="597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53D3F8"/>
                </a:solidFill>
                <a:latin typeface="Aptos"/>
              </a:rPr>
              <a:t>Good agreement of local minima and maxima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53D3F8"/>
                </a:solidFill>
                <a:latin typeface="Aptos"/>
              </a:rPr>
              <a:t>Provided d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ata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set seems to have holes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1024128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First BRAMS data set: geometry and altitude coverage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68680"/>
            <a:ext cx="102156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BRAMS, 01/04/2026 00:00–01:00 UTC — one hour of specular reflection points and meteor counts per altitude bin.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0080" y="1417320"/>
            <a:ext cx="6675120" cy="4114800"/>
          </a:xfrm>
          <a:prstGeom prst="roundRect">
            <a:avLst/>
          </a:prstGeom>
          <a:solidFill>
            <a:srgbClr val="0F1C3C"/>
          </a:solidFill>
          <a:ln w="19050">
            <a:solidFill>
              <a:srgbClr val="5E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srgbClr val="AFBCD7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98079" y="1417320"/>
            <a:ext cx="3840480" cy="4114800"/>
          </a:xfrm>
          <a:prstGeom prst="roundRect">
            <a:avLst/>
          </a:prstGeom>
          <a:solidFill>
            <a:srgbClr val="0F1C3C"/>
          </a:solidFill>
          <a:ln w="19050"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Insert histogram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Counts of meteors per altitude bin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8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8F4A1AF2-979B-109A-E730-FD2A528EAE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941" y="1417320"/>
            <a:ext cx="5488401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C222D-287E-46AB-C2AF-F60E59D3E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36" y="2068553"/>
            <a:ext cx="3835123" cy="2876342"/>
          </a:xfrm>
          <a:prstGeom prst="rect">
            <a:avLst/>
          </a:prstGeom>
        </p:spPr>
      </p:pic>
      <p:sp>
        <p:nvSpPr>
          <p:cNvPr id="13" name="Text 45">
            <a:extLst>
              <a:ext uri="{FF2B5EF4-FFF2-40B4-BE49-F238E27FC236}">
                <a16:creationId xmlns:a16="http://schemas.microsoft.com/office/drawing/2014/main" id="{F62867E3-60A0-1310-4631-406D670564FA}"/>
              </a:ext>
            </a:extLst>
          </p:cNvPr>
          <p:cNvSpPr/>
          <p:nvPr/>
        </p:nvSpPr>
        <p:spPr>
          <a:xfrm>
            <a:off x="1004455" y="5609844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Specular reflection points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4" name="Text 45">
            <a:extLst>
              <a:ext uri="{FF2B5EF4-FFF2-40B4-BE49-F238E27FC236}">
                <a16:creationId xmlns:a16="http://schemas.microsoft.com/office/drawing/2014/main" id="{CE48A72B-7953-B623-6A63-A4D26DC2E863}"/>
              </a:ext>
            </a:extLst>
          </p:cNvPr>
          <p:cNvSpPr/>
          <p:nvPr/>
        </p:nvSpPr>
        <p:spPr>
          <a:xfrm>
            <a:off x="6724342" y="5605272"/>
            <a:ext cx="521208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53D3F8"/>
                </a:solidFill>
                <a:latin typeface="Aptos"/>
              </a:rPr>
              <a:t>Altitude of s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pecular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reflection points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3D3F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(bin width ≈ 4 km)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320040"/>
            <a:ext cx="94856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First wind-retrieval result from BRAMS</a:t>
            </a:r>
            <a:r>
              <a:rPr lang="en-GB" sz="2800" b="1" dirty="0">
                <a:solidFill>
                  <a:srgbClr val="F5F8FF"/>
                </a:solidFill>
                <a:latin typeface="Aptos Display"/>
              </a:rPr>
              <a:t> – a first impression 3D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5F8FF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" y="868680"/>
            <a:ext cx="35412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AFBCD7"/>
                </a:solidFill>
                <a:latin typeface="Aptos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etrieved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zonal and meridional winds.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" y="5907024"/>
            <a:ext cx="6217920" cy="640080"/>
          </a:xfrm>
          <a:prstGeom prst="round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Reference scale for 0th-order winds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Waldteufel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&amp; Corbin (1979), Table 1, p. 536: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u₀, v₀ ≈ 10–30 m/s</a:t>
            </a:r>
            <a:r>
              <a:rPr kumimoji="0" sz="1250" b="0" i="0" u="none" strike="noStrike" kern="1200" cap="none" spc="0" normalizeH="0" baseline="0" noProof="0" dirty="0">
                <a:ln>
                  <a:noFill/>
                </a:ln>
                <a:solidFill>
                  <a:srgbClr val="F5F8F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and </a:t>
            </a:r>
            <a:r>
              <a:rPr kumimoji="0" sz="1250" b="1" i="0" u="none" strike="noStrike" kern="1200" cap="none" spc="0" normalizeH="0" baseline="0" noProof="0" dirty="0">
                <a:ln>
                  <a:noFill/>
                </a:ln>
                <a:solidFill>
                  <a:srgbClr val="FFCD5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w₀ ≈ 5–10 m/s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199632"/>
            <a:ext cx="10789920" cy="27432"/>
          </a:xfrm>
          <a:prstGeom prst="rect">
            <a:avLst/>
          </a:prstGeom>
          <a:solidFill>
            <a:srgbClr val="1A2B55"/>
          </a:solidFill>
          <a:ln>
            <a:solidFill>
              <a:srgbClr val="1A2B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27080" y="6126480"/>
            <a:ext cx="320040" cy="100584"/>
          </a:xfrm>
          <a:prstGeom prst="rect">
            <a:avLst/>
          </a:prstGeom>
          <a:solidFill>
            <a:srgbClr val="FFCD5C"/>
          </a:solidFill>
          <a:ln>
            <a:solidFill>
              <a:srgbClr val="FFCD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1440" y="6400800"/>
            <a:ext cx="27432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AFBCD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69BC03-D693-32B8-478C-C69648BD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07234"/>
            <a:ext cx="5333333" cy="40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7193F1-0E94-D968-ADBB-61C3FC38B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07" y="1207234"/>
            <a:ext cx="5333333" cy="4000000"/>
          </a:xfrm>
          <a:prstGeom prst="rect">
            <a:avLst/>
          </a:prstGeom>
        </p:spPr>
      </p:pic>
      <p:sp>
        <p:nvSpPr>
          <p:cNvPr id="23" name="Text 45">
            <a:extLst>
              <a:ext uri="{FF2B5EF4-FFF2-40B4-BE49-F238E27FC236}">
                <a16:creationId xmlns:a16="http://schemas.microsoft.com/office/drawing/2014/main" id="{35D4C452-3A71-944F-C6F0-DF4AEAB68AE2}"/>
              </a:ext>
            </a:extLst>
          </p:cNvPr>
          <p:cNvSpPr/>
          <p:nvPr/>
        </p:nvSpPr>
        <p:spPr>
          <a:xfrm>
            <a:off x="502920" y="5292179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53D3F8"/>
                </a:solidFill>
                <a:latin typeface="Aptos"/>
              </a:rPr>
              <a:t>Velocity based on highest SNR Doppler frequency – 4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4" name="Text 45">
            <a:extLst>
              <a:ext uri="{FF2B5EF4-FFF2-40B4-BE49-F238E27FC236}">
                <a16:creationId xmlns:a16="http://schemas.microsoft.com/office/drawing/2014/main" id="{5BEDB69E-FCF7-58AA-9FE4-5B8AB2439F88}"/>
              </a:ext>
            </a:extLst>
          </p:cNvPr>
          <p:cNvSpPr/>
          <p:nvPr/>
        </p:nvSpPr>
        <p:spPr>
          <a:xfrm>
            <a:off x="6248733" y="5243810"/>
            <a:ext cx="52120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lvl="0" algn="ctr"/>
            <a:r>
              <a:rPr lang="en-US" sz="1500" dirty="0">
                <a:solidFill>
                  <a:srgbClr val="53D3F8"/>
                </a:solidFill>
                <a:latin typeface="Aptos"/>
              </a:rPr>
              <a:t>Velocity based on weighted SNR Doppler frequency</a:t>
            </a:r>
            <a:r>
              <a:rPr lang="en-US" sz="1500" dirty="0">
                <a:solidFill>
                  <a:srgbClr val="53D3F8"/>
                </a:solidFill>
              </a:rPr>
              <a:t> – 4 km bins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936</Words>
  <Application>Microsoft Office PowerPoint</Application>
  <PresentationFormat>Widescreen</PresentationFormat>
  <Paragraphs>144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Johannes Laur</dc:creator>
  <cp:lastModifiedBy>Johannes Laur</cp:lastModifiedBy>
  <cp:revision>6</cp:revision>
  <dcterms:created xsi:type="dcterms:W3CDTF">2026-05-29T06:59:02Z</dcterms:created>
  <dcterms:modified xsi:type="dcterms:W3CDTF">2026-05-29T14:51:18Z</dcterms:modified>
</cp:coreProperties>
</file>