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4" r:id="rId3"/>
    <p:sldId id="337" r:id="rId4"/>
    <p:sldId id="338" r:id="rId5"/>
    <p:sldId id="473" r:id="rId6"/>
    <p:sldId id="474" r:id="rId7"/>
    <p:sldId id="475" r:id="rId8"/>
    <p:sldId id="476" r:id="rId9"/>
    <p:sldId id="463" r:id="rId10"/>
    <p:sldId id="465" r:id="rId11"/>
    <p:sldId id="466" r:id="rId12"/>
    <p:sldId id="470" r:id="rId13"/>
    <p:sldId id="477" r:id="rId14"/>
    <p:sldId id="478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5329-99CF-3CF7-00E0-8A897B48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724C-29E0-105A-45F0-A3960714A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F177-34BA-3CFB-D1DD-0F2D5784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40B2-DB91-852E-83F1-B98C2E84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3DAB-70D7-5278-1344-EA2DBEEC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48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4625-F9EE-B400-B402-ED79720A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50DEE-A34B-DD20-F272-96141935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F414-FE40-EB86-9C02-8054E471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725B-CFEA-8110-67D7-7FB2E054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A206-AB3B-1503-3533-205322F3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51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26A35-9A8B-978F-BC2F-ACF1D9045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DE00-330E-B4E3-0818-B2011FAB0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4E1F-9A5B-5081-ACB6-44A70AD9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B1D1A-6C27-849A-C9ED-228C998D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D2D3B-4D2B-34F5-739D-723F2E8E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425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6A38-E7C0-7BC9-2F65-51808F36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823C-67E3-97FD-67B6-EC2EEF64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BBA6-7F77-F560-0F70-2086B491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DBA80-3FDC-6F76-7811-AFC84C77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BEBF-2A35-01E3-9D6B-A8BEC97C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857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2740-3E30-8DF9-E8C7-F75C8903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F132-41A4-EC57-02D3-6FFBEFBE2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7EA6-99F5-2788-92DF-0C0E7C81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34FD-58F9-FC44-945E-7F1F99DA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CACA-06C9-3F08-C246-B0D67CAF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94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4CA6-8026-97BD-36DA-ECE788E1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3F5A-1026-12EB-6DAF-84F08B7FA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EBF91-5606-16BA-C225-FA2F3ACA6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F5622-180D-E4CC-061E-3B86EC1A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0F2A3-0475-1E04-DD6B-1039A433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4F8A5-427D-3103-91E5-156C6739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1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A426-3125-A430-55C5-049E6462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58F5B-E2FA-BB88-E2E8-B4F9D4D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C66F-6A61-E0F1-53BC-4D0F1E25F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EC8C6-582E-8C19-C753-6DCB46BBF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B344-DF82-E6C1-758B-33246D8C6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D22CA-D086-4D7E-7E19-7DCE8CFF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1D38B-5597-5B55-4536-73A4EE2C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F92A0-4ADB-1484-2A9D-6FB8CBB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14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F4C3-E587-9301-4577-F9A82940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1672-1CA3-03F4-F666-41816A1B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E9A4E-B8D2-CE78-167C-6BAC2C3B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C931-B04C-C80E-0CA0-04382F9C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897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3DB19-320A-D662-2C78-F1C0A9FA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A77CC-779C-ACC9-E4D4-6097CFB8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EFC49-EED9-9F8B-5E8E-39FD1411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937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81F4-FAE7-30C2-D5B3-D4EE10DA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572-F3A1-E312-3501-1FDCA858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DEAF4-D24B-C536-1F2F-E54757DCE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AF08F-F626-1EE0-D4F8-DF3E5A64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E7B60-3419-8F7D-06B5-7A26EAD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05FF2-28A4-FE04-D29A-3875DD6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732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2BBE-A5A5-0816-DD40-C11972AD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70C56-8EAC-C0D6-5E02-3D723F072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DBCCE-640E-EB9A-DCD2-47F8CB96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A59DC-9E88-135E-8FC6-5708A542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768EC-3F99-E5A8-15EC-8D22DE5D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BDB8-A897-ACD5-D268-BAAADB6A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185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7E4C7-7023-71B1-873D-BB3702D0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15575-43ED-BDED-F8A9-68DCEADA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091C-95BC-BFCF-E763-78A991FFB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0A091-C13D-4F47-A0CB-A83236539B5E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B5840-6FD9-FE5E-4FB8-0D6C1D2D1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E0E08-3DE7-605D-47B5-798249CE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F06CF-B01A-4D9F-8837-6BDCFE0C9CB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7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6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8FE-8708-19C7-4343-6DD16FAC5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Calibration of the BRAMS Interferometers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2CA8D-1AB9-4DDB-C10F-928A96132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Johannes Laur</a:t>
            </a:r>
          </a:p>
          <a:p>
            <a:r>
              <a:rPr lang="en-GB" dirty="0"/>
              <a:t>30/05/2026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1898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14C4-3A89-3485-98C8-1BE52A49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B0FDBC0-A826-E3C9-FEEE-1E7AFDC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656"/>
            <a:ext cx="12192000" cy="2327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C28B2-DB03-56F6-7D87-E2B48507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 Flight Calibration Campaign </a:t>
            </a:r>
            <a:r>
              <a:rPr lang="en-GB" dirty="0" err="1"/>
              <a:t>Humain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00E07-88BF-C7EF-1A02-6335F3544B68}"/>
                  </a:ext>
                </a:extLst>
              </p:cNvPr>
              <p:cNvSpPr txBox="1"/>
              <p:nvPr/>
            </p:nvSpPr>
            <p:spPr>
              <a:xfrm>
                <a:off x="297072" y="1690688"/>
                <a:ext cx="11726159" cy="10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antenna</m:t>
                          </m:r>
                        </m:sub>
                      </m:sSub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−2∗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𝑎𝑛𝑡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𝑒𝑙𝑒𝑣𝑎𝑡𝑖𝑜𝑛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func>
                                    <m:func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𝑎𝑧𝑖𝑚𝑢𝑡h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e>
                                  <m:eqArr>
                                    <m:eqArr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𝑒𝑙𝑒𝑣𝑎𝑡𝑖𝑜𝑛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𝑎𝑧𝑖𝑚𝑢𝑡h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𝑒𝑙𝑒𝑣𝑎𝑡𝑖𝑜𝑛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eqArr>
                                </m:e>
                              </m:eqArr>
                            </m:e>
                          </m:d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GB" sz="140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antenna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00E07-88BF-C7EF-1A02-6335F354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72" y="1690688"/>
                <a:ext cx="11726159" cy="108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42D67-81D3-4EC6-A0A2-B41AB22D3015}"/>
              </a:ext>
            </a:extLst>
          </p:cNvPr>
          <p:cNvCxnSpPr/>
          <p:nvPr/>
        </p:nvCxnSpPr>
        <p:spPr>
          <a:xfrm>
            <a:off x="818536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A512B1-5213-ED6E-0F68-59252AE76505}"/>
              </a:ext>
            </a:extLst>
          </p:cNvPr>
          <p:cNvCxnSpPr/>
          <p:nvPr/>
        </p:nvCxnSpPr>
        <p:spPr>
          <a:xfrm>
            <a:off x="1816510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C70A25-F93F-4F52-D976-99DF4B6E607C}"/>
              </a:ext>
            </a:extLst>
          </p:cNvPr>
          <p:cNvCxnSpPr/>
          <p:nvPr/>
        </p:nvCxnSpPr>
        <p:spPr>
          <a:xfrm>
            <a:off x="3900949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E71005-CE25-65E5-B091-E37F48DF06DE}"/>
              </a:ext>
            </a:extLst>
          </p:cNvPr>
          <p:cNvCxnSpPr/>
          <p:nvPr/>
        </p:nvCxnSpPr>
        <p:spPr>
          <a:xfrm>
            <a:off x="4898923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755048-6BC2-5444-5CAA-ADE6352D851E}"/>
              </a:ext>
            </a:extLst>
          </p:cNvPr>
          <p:cNvCxnSpPr/>
          <p:nvPr/>
        </p:nvCxnSpPr>
        <p:spPr>
          <a:xfrm>
            <a:off x="7027607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4AEE6A-807B-5EAE-AA62-E841754EF1B9}"/>
              </a:ext>
            </a:extLst>
          </p:cNvPr>
          <p:cNvCxnSpPr/>
          <p:nvPr/>
        </p:nvCxnSpPr>
        <p:spPr>
          <a:xfrm>
            <a:off x="8025581" y="3097162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9B221-A8EC-C72F-7C2E-3CD072465778}"/>
              </a:ext>
            </a:extLst>
          </p:cNvPr>
          <p:cNvCxnSpPr/>
          <p:nvPr/>
        </p:nvCxnSpPr>
        <p:spPr>
          <a:xfrm>
            <a:off x="10095271" y="2990531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91A559-86F3-846D-A971-251AE14C225A}"/>
              </a:ext>
            </a:extLst>
          </p:cNvPr>
          <p:cNvCxnSpPr/>
          <p:nvPr/>
        </p:nvCxnSpPr>
        <p:spPr>
          <a:xfrm>
            <a:off x="11093245" y="2990531"/>
            <a:ext cx="0" cy="322498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CD92C5-085B-4807-D90D-5D34F3068293}"/>
              </a:ext>
            </a:extLst>
          </p:cNvPr>
          <p:cNvSpPr txBox="1"/>
          <p:nvPr/>
        </p:nvSpPr>
        <p:spPr>
          <a:xfrm>
            <a:off x="-5602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Drone1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48BA7-80D4-4FF3-FD1C-5BF512E4BF87}"/>
              </a:ext>
            </a:extLst>
          </p:cNvPr>
          <p:cNvSpPr txBox="1"/>
          <p:nvPr/>
        </p:nvSpPr>
        <p:spPr>
          <a:xfrm>
            <a:off x="814131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Drone2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A1D704-E6FC-680D-72FF-16ECF12D40FC}"/>
              </a:ext>
            </a:extLst>
          </p:cNvPr>
          <p:cNvSpPr txBox="1"/>
          <p:nvPr/>
        </p:nvSpPr>
        <p:spPr>
          <a:xfrm>
            <a:off x="1812104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Drone3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D2FC1-CE11-9876-87A9-B63648351ACA}"/>
              </a:ext>
            </a:extLst>
          </p:cNvPr>
          <p:cNvSpPr txBox="1"/>
          <p:nvPr/>
        </p:nvSpPr>
        <p:spPr>
          <a:xfrm>
            <a:off x="307865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Drone1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EF94D-8E46-EFF5-70DF-7B5EEE18204A}"/>
              </a:ext>
            </a:extLst>
          </p:cNvPr>
          <p:cNvSpPr txBox="1"/>
          <p:nvPr/>
        </p:nvSpPr>
        <p:spPr>
          <a:xfrm>
            <a:off x="3948813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Drone2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F6B3A5-3860-C2E9-9810-7F7DDC94ECCA}"/>
              </a:ext>
            </a:extLst>
          </p:cNvPr>
          <p:cNvSpPr txBox="1"/>
          <p:nvPr/>
        </p:nvSpPr>
        <p:spPr>
          <a:xfrm>
            <a:off x="494678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Drone3</a:t>
            </a:r>
            <a:endParaRPr lang="en-B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09E29-BAE7-BDBD-B3DB-80F72CE0253D}"/>
              </a:ext>
            </a:extLst>
          </p:cNvPr>
          <p:cNvSpPr txBox="1"/>
          <p:nvPr/>
        </p:nvSpPr>
        <p:spPr>
          <a:xfrm>
            <a:off x="619056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Drone1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F3B7B-0A6B-7E6F-9395-D953F9B17B4C}"/>
              </a:ext>
            </a:extLst>
          </p:cNvPr>
          <p:cNvSpPr txBox="1"/>
          <p:nvPr/>
        </p:nvSpPr>
        <p:spPr>
          <a:xfrm>
            <a:off x="7060723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Drone2</a:t>
            </a:r>
            <a:endParaRPr lang="en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4C468F-D341-9E29-6773-232A7C66B0D0}"/>
              </a:ext>
            </a:extLst>
          </p:cNvPr>
          <p:cNvSpPr txBox="1"/>
          <p:nvPr/>
        </p:nvSpPr>
        <p:spPr>
          <a:xfrm>
            <a:off x="805869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Drone3</a:t>
            </a:r>
            <a:endParaRPr lang="en-B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5669D-9CD3-25DF-506D-5D9D068EC57B}"/>
              </a:ext>
            </a:extLst>
          </p:cNvPr>
          <p:cNvSpPr txBox="1"/>
          <p:nvPr/>
        </p:nvSpPr>
        <p:spPr>
          <a:xfrm>
            <a:off x="9222659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Drone1</a:t>
            </a:r>
            <a:endParaRPr lang="en-BE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D2F7F3-3852-6D78-EF68-022DD5966594}"/>
              </a:ext>
            </a:extLst>
          </p:cNvPr>
          <p:cNvSpPr txBox="1"/>
          <p:nvPr/>
        </p:nvSpPr>
        <p:spPr>
          <a:xfrm>
            <a:off x="10092816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Drone2</a:t>
            </a:r>
            <a:endParaRPr lang="en-B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599A97-CE06-D3A7-4534-516FC6B03475}"/>
              </a:ext>
            </a:extLst>
          </p:cNvPr>
          <p:cNvSpPr txBox="1"/>
          <p:nvPr/>
        </p:nvSpPr>
        <p:spPr>
          <a:xfrm>
            <a:off x="11090789" y="5786281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Drone3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7780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7890A-E755-4470-9352-63A8EEBC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D13-4DF2-CC18-D375-D843B2CE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 Flight Calibration Campaign </a:t>
            </a:r>
            <a:r>
              <a:rPr lang="en-GB" dirty="0" err="1"/>
              <a:t>Humain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26F5-26F9-69E2-D1F8-DFC93F73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33" y="1388140"/>
            <a:ext cx="10584333" cy="5104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3ED829-DFFD-1217-A631-5846F2916BBB}"/>
              </a:ext>
            </a:extLst>
          </p:cNvPr>
          <p:cNvSpPr/>
          <p:nvPr/>
        </p:nvSpPr>
        <p:spPr>
          <a:xfrm>
            <a:off x="1052945" y="1459345"/>
            <a:ext cx="10300855" cy="50335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0961E-55A0-7390-4435-EC2B8C881B04}"/>
              </a:ext>
            </a:extLst>
          </p:cNvPr>
          <p:cNvSpPr txBox="1"/>
          <p:nvPr/>
        </p:nvSpPr>
        <p:spPr>
          <a:xfrm>
            <a:off x="94663" y="3648119"/>
            <a:ext cx="148707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Drone1</a:t>
            </a:r>
            <a:endParaRPr lang="en-BE" sz="32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CDC30A-615D-355A-FC51-5E9D62C2A34A}"/>
              </a:ext>
            </a:extLst>
          </p:cNvPr>
          <p:cNvCxnSpPr>
            <a:cxnSpLocks/>
          </p:cNvCxnSpPr>
          <p:nvPr/>
        </p:nvCxnSpPr>
        <p:spPr>
          <a:xfrm flipV="1">
            <a:off x="8327209" y="4673600"/>
            <a:ext cx="0" cy="959524"/>
          </a:xfrm>
          <a:prstGeom prst="line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CA74E0-BB49-27D4-A4A8-7B1655C4A444}"/>
              </a:ext>
            </a:extLst>
          </p:cNvPr>
          <p:cNvSpPr txBox="1"/>
          <p:nvPr/>
        </p:nvSpPr>
        <p:spPr>
          <a:xfrm>
            <a:off x="7942327" y="426866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chemeClr val="accent4"/>
                </a:solidFill>
              </a:rPr>
              <a:t>≈</a:t>
            </a:r>
            <a:r>
              <a:rPr lang="en-GB" dirty="0">
                <a:solidFill>
                  <a:schemeClr val="accent4"/>
                </a:solidFill>
              </a:rPr>
              <a:t> 4.3º</a:t>
            </a:r>
            <a:endParaRPr lang="en-BE" dirty="0">
              <a:solidFill>
                <a:schemeClr val="accent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DD84F-F0A2-4D40-CA7A-52056723E1DD}"/>
              </a:ext>
            </a:extLst>
          </p:cNvPr>
          <p:cNvCxnSpPr>
            <a:cxnSpLocks/>
          </p:cNvCxnSpPr>
          <p:nvPr/>
        </p:nvCxnSpPr>
        <p:spPr>
          <a:xfrm flipH="1" flipV="1">
            <a:off x="8327209" y="2390775"/>
            <a:ext cx="2359" cy="889337"/>
          </a:xfrm>
          <a:prstGeom prst="line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DFB008-25C3-3542-B42F-355512089394}"/>
              </a:ext>
            </a:extLst>
          </p:cNvPr>
          <p:cNvSpPr txBox="1"/>
          <p:nvPr/>
        </p:nvSpPr>
        <p:spPr>
          <a:xfrm>
            <a:off x="8036904" y="198584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chemeClr val="accent4"/>
                </a:solidFill>
              </a:rPr>
              <a:t>≈</a:t>
            </a:r>
            <a:r>
              <a:rPr lang="en-GB" dirty="0">
                <a:solidFill>
                  <a:schemeClr val="accent4"/>
                </a:solidFill>
              </a:rPr>
              <a:t> 7º</a:t>
            </a:r>
            <a:endParaRPr lang="en-B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196DA-11CC-FC2F-E0A0-D9DF97B5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D65D-D3FB-BE78-88B9-7FB7C91A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Plane Flight Calibration Campaign </a:t>
            </a:r>
            <a:r>
              <a:rPr lang="en-GB" dirty="0" err="1"/>
              <a:t>Ecotron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6C049-50EB-3875-382A-C3A94359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1"/>
          <a:stretch>
            <a:fillRect/>
          </a:stretch>
        </p:blipFill>
        <p:spPr>
          <a:xfrm>
            <a:off x="1449818" y="1343556"/>
            <a:ext cx="9292363" cy="5514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47406-56DB-6029-23C7-4497CAC1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2911876"/>
            <a:ext cx="9064101" cy="26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030F-9622-2E05-CD3A-9E78B7C8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4198-7D03-E482-14D0-EFB1F272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Plane Flight Calibration Campaign </a:t>
            </a:r>
            <a:r>
              <a:rPr lang="en-GB" dirty="0" err="1"/>
              <a:t>Ecotron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62DD6-CB1A-32A9-E2F5-F99B5A1F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" y="1417180"/>
            <a:ext cx="11845739" cy="45264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E4650-ED26-3923-91D1-AA6ADB46B92B}"/>
              </a:ext>
            </a:extLst>
          </p:cNvPr>
          <p:cNvCxnSpPr/>
          <p:nvPr/>
        </p:nvCxnSpPr>
        <p:spPr>
          <a:xfrm flipV="1">
            <a:off x="1513259" y="2198099"/>
            <a:ext cx="4215865" cy="2964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40AF4-613B-367B-1D99-259F15260D11}"/>
              </a:ext>
            </a:extLst>
          </p:cNvPr>
          <p:cNvCxnSpPr/>
          <p:nvPr/>
        </p:nvCxnSpPr>
        <p:spPr>
          <a:xfrm flipV="1">
            <a:off x="1260142" y="1854319"/>
            <a:ext cx="4215865" cy="2964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68FEF-C177-41B9-3A89-33958A1BC447}"/>
              </a:ext>
            </a:extLst>
          </p:cNvPr>
          <p:cNvCxnSpPr>
            <a:cxnSpLocks/>
          </p:cNvCxnSpPr>
          <p:nvPr/>
        </p:nvCxnSpPr>
        <p:spPr>
          <a:xfrm flipH="1" flipV="1">
            <a:off x="7596738" y="2822906"/>
            <a:ext cx="4179143" cy="249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AD1F79-3F97-32F6-177A-D83E5442FC90}"/>
              </a:ext>
            </a:extLst>
          </p:cNvPr>
          <p:cNvCxnSpPr>
            <a:cxnSpLocks/>
          </p:cNvCxnSpPr>
          <p:nvPr/>
        </p:nvCxnSpPr>
        <p:spPr>
          <a:xfrm flipH="1" flipV="1">
            <a:off x="7653723" y="1925017"/>
            <a:ext cx="4179143" cy="249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3A49CC-C96E-6805-2874-52DE56474461}"/>
              </a:ext>
            </a:extLst>
          </p:cNvPr>
          <p:cNvCxnSpPr>
            <a:cxnSpLocks/>
          </p:cNvCxnSpPr>
          <p:nvPr/>
        </p:nvCxnSpPr>
        <p:spPr>
          <a:xfrm flipV="1">
            <a:off x="9247959" y="2873437"/>
            <a:ext cx="0" cy="442334"/>
          </a:xfrm>
          <a:prstGeom prst="line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79A800-0566-EA28-EC1A-3797A71ED8DA}"/>
              </a:ext>
            </a:extLst>
          </p:cNvPr>
          <p:cNvCxnSpPr>
            <a:cxnSpLocks/>
          </p:cNvCxnSpPr>
          <p:nvPr/>
        </p:nvCxnSpPr>
        <p:spPr>
          <a:xfrm flipV="1">
            <a:off x="7648960" y="2368221"/>
            <a:ext cx="0" cy="468974"/>
          </a:xfrm>
          <a:prstGeom prst="line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981897-0441-2813-0804-0044689CEA59}"/>
              </a:ext>
            </a:extLst>
          </p:cNvPr>
          <p:cNvSpPr txBox="1"/>
          <p:nvPr/>
        </p:nvSpPr>
        <p:spPr>
          <a:xfrm>
            <a:off x="7129650" y="244302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chemeClr val="accent6"/>
                </a:solidFill>
              </a:rPr>
              <a:t>≈</a:t>
            </a:r>
            <a:r>
              <a:rPr lang="en-GB" dirty="0">
                <a:solidFill>
                  <a:schemeClr val="accent6"/>
                </a:solidFill>
              </a:rPr>
              <a:t> 1º</a:t>
            </a:r>
            <a:endParaRPr lang="en-BE" dirty="0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B478B-6480-80D3-DA5E-01AE9943BAED}"/>
              </a:ext>
            </a:extLst>
          </p:cNvPr>
          <p:cNvSpPr txBox="1"/>
          <p:nvPr/>
        </p:nvSpPr>
        <p:spPr>
          <a:xfrm>
            <a:off x="9252722" y="255807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&lt; 1º</a:t>
            </a:r>
            <a:endParaRPr lang="en-BE" dirty="0">
              <a:solidFill>
                <a:schemeClr val="accent6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C3BFFB-12FB-D463-ADD3-4B05AFFBF5CC}"/>
              </a:ext>
            </a:extLst>
          </p:cNvPr>
          <p:cNvCxnSpPr>
            <a:cxnSpLocks/>
          </p:cNvCxnSpPr>
          <p:nvPr/>
        </p:nvCxnSpPr>
        <p:spPr>
          <a:xfrm flipV="1">
            <a:off x="1375160" y="4755356"/>
            <a:ext cx="0" cy="314325"/>
          </a:xfrm>
          <a:prstGeom prst="line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F15043-8ABD-030C-899E-DD3BD06BCA12}"/>
              </a:ext>
            </a:extLst>
          </p:cNvPr>
          <p:cNvCxnSpPr>
            <a:cxnSpLocks/>
          </p:cNvCxnSpPr>
          <p:nvPr/>
        </p:nvCxnSpPr>
        <p:spPr>
          <a:xfrm flipV="1">
            <a:off x="3519488" y="3315771"/>
            <a:ext cx="0" cy="240505"/>
          </a:xfrm>
          <a:prstGeom prst="line">
            <a:avLst/>
          </a:prstGeom>
          <a:ln>
            <a:solidFill>
              <a:schemeClr val="accent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F9B1CC-9ACD-8B12-73A8-C957F71655F9}"/>
              </a:ext>
            </a:extLst>
          </p:cNvPr>
          <p:cNvCxnSpPr>
            <a:cxnSpLocks/>
          </p:cNvCxnSpPr>
          <p:nvPr/>
        </p:nvCxnSpPr>
        <p:spPr>
          <a:xfrm flipV="1">
            <a:off x="3519488" y="3751540"/>
            <a:ext cx="0" cy="24050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9F642BA-174C-C43C-450E-61539CC73399}"/>
              </a:ext>
            </a:extLst>
          </p:cNvPr>
          <p:cNvCxnSpPr>
            <a:cxnSpLocks/>
          </p:cNvCxnSpPr>
          <p:nvPr/>
        </p:nvCxnSpPr>
        <p:spPr>
          <a:xfrm flipV="1">
            <a:off x="3519488" y="3556276"/>
            <a:ext cx="0" cy="195264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399D39-1216-1467-AA89-0AABC7971979}"/>
              </a:ext>
            </a:extLst>
          </p:cNvPr>
          <p:cNvSpPr txBox="1"/>
          <p:nvPr/>
        </p:nvSpPr>
        <p:spPr>
          <a:xfrm>
            <a:off x="3569542" y="37515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chemeClr val="accent6"/>
                </a:solidFill>
              </a:rPr>
              <a:t>≈</a:t>
            </a:r>
            <a:r>
              <a:rPr lang="en-GB" dirty="0">
                <a:solidFill>
                  <a:schemeClr val="accent6"/>
                </a:solidFill>
              </a:rPr>
              <a:t> 1.3º</a:t>
            </a:r>
            <a:endParaRPr lang="en-BE" dirty="0">
              <a:solidFill>
                <a:schemeClr val="accent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8FCD18-19D2-6DAA-DFA4-F23EF950A369}"/>
              </a:ext>
            </a:extLst>
          </p:cNvPr>
          <p:cNvSpPr txBox="1"/>
          <p:nvPr/>
        </p:nvSpPr>
        <p:spPr>
          <a:xfrm>
            <a:off x="846768" y="433574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chemeClr val="accent6"/>
                </a:solidFill>
              </a:rPr>
              <a:t>≈</a:t>
            </a:r>
            <a:r>
              <a:rPr lang="en-GB" dirty="0">
                <a:solidFill>
                  <a:schemeClr val="accent6"/>
                </a:solidFill>
              </a:rPr>
              <a:t> 2.1º</a:t>
            </a:r>
            <a:endParaRPr lang="en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5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3802-BB02-473A-9F59-08EF11C7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B9F-0891-BE91-47B8-4D51D1DA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drone flights</a:t>
            </a:r>
          </a:p>
          <a:p>
            <a:pPr lvl="1"/>
            <a:r>
              <a:rPr lang="en-GB" dirty="0" err="1"/>
              <a:t>Humain</a:t>
            </a:r>
            <a:r>
              <a:rPr lang="en-GB" dirty="0"/>
              <a:t>: </a:t>
            </a:r>
          </a:p>
          <a:p>
            <a:pPr lvl="2"/>
            <a:r>
              <a:rPr lang="en-GB" dirty="0"/>
              <a:t>Existing receivers </a:t>
            </a:r>
          </a:p>
          <a:p>
            <a:pPr lvl="2"/>
            <a:r>
              <a:rPr lang="en-GB" dirty="0"/>
              <a:t>New receivers</a:t>
            </a:r>
          </a:p>
          <a:p>
            <a:pPr lvl="1"/>
            <a:r>
              <a:rPr lang="en-GB" dirty="0" err="1"/>
              <a:t>Ecotron</a:t>
            </a:r>
            <a:r>
              <a:rPr lang="en-GB" dirty="0"/>
              <a:t>: TBD</a:t>
            </a:r>
          </a:p>
          <a:p>
            <a:pPr lvl="1"/>
            <a:endParaRPr lang="en-GB" dirty="0"/>
          </a:p>
          <a:p>
            <a:r>
              <a:rPr lang="en-GB" dirty="0"/>
              <a:t>Calibration for system offset (self-calibration)</a:t>
            </a:r>
          </a:p>
          <a:p>
            <a:pPr lvl="1"/>
            <a:r>
              <a:rPr lang="en-GB" dirty="0"/>
              <a:t>Implementing the “</a:t>
            </a:r>
            <a:r>
              <a:rPr lang="en-GB" dirty="0" err="1"/>
              <a:t>dtm</a:t>
            </a:r>
            <a:r>
              <a:rPr lang="en-GB" dirty="0"/>
              <a:t>” – Method to analyse and calibrate the existing data</a:t>
            </a:r>
          </a:p>
          <a:p>
            <a:pPr lvl="2"/>
            <a:r>
              <a:rPr lang="en-GB" dirty="0"/>
              <a:t>Analysis on required number of time step (*.wav files)</a:t>
            </a:r>
          </a:p>
          <a:p>
            <a:pPr lvl="2"/>
            <a:r>
              <a:rPr lang="en-GB" dirty="0"/>
              <a:t>Identification of phase change over time (reboot, etc.)</a:t>
            </a:r>
          </a:p>
          <a:p>
            <a:pPr marL="914400" lvl="2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52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FCA-DE7E-168D-F987-8BBDCF2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BRAMS Interferometer</a:t>
            </a:r>
            <a:endParaRPr lang="en-B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C43B-FFAF-C580-70DE-7C6C24188DF1}"/>
              </a:ext>
            </a:extLst>
          </p:cNvPr>
          <p:cNvGrpSpPr/>
          <p:nvPr/>
        </p:nvGrpSpPr>
        <p:grpSpPr>
          <a:xfrm>
            <a:off x="5333556" y="1027906"/>
            <a:ext cx="5850398" cy="5557295"/>
            <a:chOff x="2692842" y="1372267"/>
            <a:chExt cx="5850398" cy="555729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3988C90-2E4C-6707-7D10-6DF80557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2936" y="4017942"/>
              <a:ext cx="980304" cy="755651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F23F09E-F7C8-EE44-BD20-4CFE5B8D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2936" y="4017942"/>
              <a:ext cx="980304" cy="755651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0B0C5B9-45AE-3732-0EB1-6321F8D9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2842" y="4017942"/>
              <a:ext cx="980304" cy="75565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0D9ABB7-965D-4C3F-D69E-4D2FD82E4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2936" y="6173911"/>
              <a:ext cx="980304" cy="75565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5CC7B30-CE1C-8951-1FAC-21CE9B3F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2936" y="1372267"/>
              <a:ext cx="980304" cy="7556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FBAAB9-27D8-E01C-B532-DE3FB5E9531D}"/>
                </a:ext>
              </a:extLst>
            </p:cNvPr>
            <p:cNvSpPr txBox="1"/>
            <p:nvPr/>
          </p:nvSpPr>
          <p:spPr>
            <a:xfrm>
              <a:off x="3755945" y="4454609"/>
              <a:ext cx="14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≈15 m (2.5 </a:t>
              </a:r>
              <a:r>
                <a:rPr lang="el-GR" dirty="0"/>
                <a:t>λ</a:t>
              </a:r>
              <a:r>
                <a:rPr lang="en-GB" dirty="0"/>
                <a:t>)</a:t>
              </a:r>
              <a:endParaRPr lang="en-B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C01CE-8F4B-76A3-33CD-95102C046420}"/>
                </a:ext>
              </a:extLst>
            </p:cNvPr>
            <p:cNvSpPr txBox="1"/>
            <p:nvPr/>
          </p:nvSpPr>
          <p:spPr>
            <a:xfrm rot="16200000">
              <a:off x="5539815" y="2991860"/>
              <a:ext cx="148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≈ 15 m (2.5 </a:t>
              </a:r>
              <a:r>
                <a:rPr lang="el-GR" dirty="0"/>
                <a:t>λ</a:t>
              </a:r>
              <a:r>
                <a:rPr lang="en-GB" dirty="0"/>
                <a:t>)</a:t>
              </a:r>
              <a:endParaRPr lang="en-BE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716AEE-A78C-B8F1-03D9-454BF8FFF560}"/>
                </a:ext>
              </a:extLst>
            </p:cNvPr>
            <p:cNvSpPr txBox="1"/>
            <p:nvPr/>
          </p:nvSpPr>
          <p:spPr>
            <a:xfrm rot="16200000">
              <a:off x="5634392" y="5300957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≈ 12 m (2 </a:t>
              </a:r>
              <a:r>
                <a:rPr lang="el-GR" dirty="0"/>
                <a:t>λ</a:t>
              </a:r>
              <a:r>
                <a:rPr lang="en-GB" dirty="0"/>
                <a:t>)</a:t>
              </a:r>
              <a:endParaRPr lang="en-BE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264AD7-9C54-2905-D47F-24D0EB7FE934}"/>
                </a:ext>
              </a:extLst>
            </p:cNvPr>
            <p:cNvSpPr txBox="1"/>
            <p:nvPr/>
          </p:nvSpPr>
          <p:spPr>
            <a:xfrm>
              <a:off x="6645113" y="4454609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≈ 12 m (2 </a:t>
              </a:r>
              <a:r>
                <a:rPr lang="el-GR" dirty="0"/>
                <a:t>λ</a:t>
              </a:r>
              <a:r>
                <a:rPr lang="en-GB" dirty="0"/>
                <a:t>)</a:t>
              </a:r>
              <a:endParaRPr lang="en-BE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8CF6CF-D3F9-2459-31EC-E500C473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893088" y="4769562"/>
              <a:ext cx="2160000" cy="0"/>
            </a:xfrm>
            <a:prstGeom prst="straightConnector1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4884F14-D0B0-83EC-8D3E-AD1BF9268F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23449" y="5849562"/>
              <a:ext cx="2160000" cy="0"/>
            </a:xfrm>
            <a:prstGeom prst="straightConnector1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DBCF8F-25CA-41CE-7557-2A02D58BE7EA}"/>
                </a:ext>
              </a:extLst>
            </p:cNvPr>
            <p:cNvCxnSpPr>
              <a:cxnSpLocks/>
              <a:stCxn id="6" idx="2"/>
              <a:endCxn id="4" idx="2"/>
            </p:cNvCxnSpPr>
            <p:nvPr/>
          </p:nvCxnSpPr>
          <p:spPr>
            <a:xfrm>
              <a:off x="3182994" y="4773593"/>
              <a:ext cx="2710094" cy="0"/>
            </a:xfrm>
            <a:prstGeom prst="straightConnector1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118539-1C30-1CB6-CD48-DB30F9F7BD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48402" y="3414515"/>
              <a:ext cx="2710094" cy="0"/>
            </a:xfrm>
            <a:prstGeom prst="straightConnector1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352463B-CE06-8910-D9C4-8772394F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5147" cy="4351338"/>
          </a:xfrm>
        </p:spPr>
        <p:txBody>
          <a:bodyPr>
            <a:normAutofit/>
          </a:bodyPr>
          <a:lstStyle/>
          <a:p>
            <a:r>
              <a:rPr lang="en-GB" sz="3200" dirty="0"/>
              <a:t>Spatial ambiguity due to antenna spacing </a:t>
            </a:r>
            <a:br>
              <a:rPr lang="en-GB" sz="3200" dirty="0"/>
            </a:br>
            <a:r>
              <a:rPr lang="en-GB" sz="3200" dirty="0"/>
              <a:t>&gt; 0.5 ∙ </a:t>
            </a:r>
            <a:r>
              <a:rPr lang="el-GR" sz="3200" dirty="0"/>
              <a:t>λ</a:t>
            </a:r>
            <a:r>
              <a:rPr lang="en-GB" sz="3200" dirty="0"/>
              <a:t> </a:t>
            </a:r>
          </a:p>
          <a:p>
            <a:endParaRPr lang="en-GB" sz="3200" dirty="0"/>
          </a:p>
          <a:p>
            <a:r>
              <a:rPr lang="en-GB" sz="3200" dirty="0"/>
              <a:t>Larger antenna spacing increases accuracy in Angle of Arrival</a:t>
            </a:r>
          </a:p>
          <a:p>
            <a:endParaRPr lang="en-GB" sz="32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99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A80B2-95BD-78FD-AB79-7E5798CC8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34AC-7951-BEB5-6CDD-B05B9C78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  <a:endParaRPr lang="en-BE" dirty="0"/>
          </a:p>
        </p:txBody>
      </p:sp>
      <p:pic>
        <p:nvPicPr>
          <p:cNvPr id="4" name="Picture 3" descr="A diagram of a route&#10;&#10;AI-generated content may be incorrect.">
            <a:extLst>
              <a:ext uri="{FF2B5EF4-FFF2-40B4-BE49-F238E27FC236}">
                <a16:creationId xmlns:a16="http://schemas.microsoft.com/office/drawing/2014/main" id="{62F4865A-C75B-BF21-22AB-4A83F9FF6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1" y="2369988"/>
            <a:ext cx="4342917" cy="2075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36014-A3E3-3215-F4B2-CCF6B5B3E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5777984" y="1900045"/>
            <a:ext cx="419483" cy="41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67042-CB65-4F94-64E2-5358957E8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6062143" y="2049270"/>
            <a:ext cx="419483" cy="419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CA065-0172-8D6F-E72B-D9952449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5209722" y="3368855"/>
            <a:ext cx="419483" cy="41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284F7-970B-FE26-0FC6-3C1983036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5493881" y="3518080"/>
            <a:ext cx="419483" cy="41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4C9278-F9C5-190E-0406-6B02F6BC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5778045" y="3662541"/>
            <a:ext cx="419483" cy="41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4596E4-6773-EFDE-B1AD-559CA91D7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6062204" y="3811766"/>
            <a:ext cx="419483" cy="419483"/>
          </a:xfrm>
          <a:prstGeom prst="rect">
            <a:avLst/>
          </a:prstGeom>
        </p:spPr>
      </p:pic>
      <p:pic>
        <p:nvPicPr>
          <p:cNvPr id="15" name="Graphic 14" descr="Cell Tower outline">
            <a:extLst>
              <a:ext uri="{FF2B5EF4-FFF2-40B4-BE49-F238E27FC236}">
                <a16:creationId xmlns:a16="http://schemas.microsoft.com/office/drawing/2014/main" id="{414F4D99-801F-6E82-6569-BAA385A57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7506" y="3972190"/>
            <a:ext cx="568323" cy="568323"/>
          </a:xfrm>
          <a:prstGeom prst="rect">
            <a:avLst/>
          </a:prstGeom>
        </p:spPr>
      </p:pic>
      <p:pic>
        <p:nvPicPr>
          <p:cNvPr id="16" name="Graphic 15" descr="Cell Tower outline">
            <a:extLst>
              <a:ext uri="{FF2B5EF4-FFF2-40B4-BE49-F238E27FC236}">
                <a16:creationId xmlns:a16="http://schemas.microsoft.com/office/drawing/2014/main" id="{67D6A91F-8887-3F54-A26B-56F13CD35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7506" y="2188133"/>
            <a:ext cx="568323" cy="56832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8FB6B9-3C08-F53F-09DD-4A0B08F4A9FD}"/>
              </a:ext>
            </a:extLst>
          </p:cNvPr>
          <p:cNvCxnSpPr>
            <a:cxnSpLocks/>
          </p:cNvCxnSpPr>
          <p:nvPr/>
        </p:nvCxnSpPr>
        <p:spPr>
          <a:xfrm rot="1680000">
            <a:off x="5966564" y="2242389"/>
            <a:ext cx="0" cy="185704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D23FA1-297C-9DC4-2CE2-B7C28A424A97}"/>
              </a:ext>
            </a:extLst>
          </p:cNvPr>
          <p:cNvCxnSpPr/>
          <p:nvPr/>
        </p:nvCxnSpPr>
        <p:spPr>
          <a:xfrm>
            <a:off x="6690360" y="2545211"/>
            <a:ext cx="1272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C00FBF-691E-1DFC-DEEA-57441832FBBC}"/>
              </a:ext>
            </a:extLst>
          </p:cNvPr>
          <p:cNvCxnSpPr/>
          <p:nvPr/>
        </p:nvCxnSpPr>
        <p:spPr>
          <a:xfrm>
            <a:off x="6690360" y="4328529"/>
            <a:ext cx="1272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679409-C188-404B-CDE5-CAF05ED8B444}"/>
              </a:ext>
            </a:extLst>
          </p:cNvPr>
          <p:cNvCxnSpPr>
            <a:cxnSpLocks/>
          </p:cNvCxnSpPr>
          <p:nvPr/>
        </p:nvCxnSpPr>
        <p:spPr>
          <a:xfrm rot="5400000">
            <a:off x="7326630" y="3179443"/>
            <a:ext cx="1272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69DBE5-41AB-AB39-75CE-E3BE2AF02F1D}"/>
              </a:ext>
            </a:extLst>
          </p:cNvPr>
          <p:cNvCxnSpPr/>
          <p:nvPr/>
        </p:nvCxnSpPr>
        <p:spPr>
          <a:xfrm>
            <a:off x="7955280" y="3815713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AC5055-94BA-3D93-6A86-A457A1CA0EF9}"/>
              </a:ext>
            </a:extLst>
          </p:cNvPr>
          <p:cNvCxnSpPr/>
          <p:nvPr/>
        </p:nvCxnSpPr>
        <p:spPr>
          <a:xfrm>
            <a:off x="7955280" y="4328529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FB272F-06D6-E8CC-B688-7089AAD86C68}"/>
              </a:ext>
            </a:extLst>
          </p:cNvPr>
          <p:cNvSpPr/>
          <p:nvPr/>
        </p:nvSpPr>
        <p:spPr>
          <a:xfrm>
            <a:off x="9059972" y="3671557"/>
            <a:ext cx="568322" cy="274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Rx1</a:t>
            </a:r>
            <a:endParaRPr lang="en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39357A-EF81-9458-39FE-DBD250ED4F91}"/>
              </a:ext>
            </a:extLst>
          </p:cNvPr>
          <p:cNvSpPr/>
          <p:nvPr/>
        </p:nvSpPr>
        <p:spPr>
          <a:xfrm>
            <a:off x="9059972" y="4191215"/>
            <a:ext cx="568322" cy="274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Rx2</a:t>
            </a:r>
            <a:endParaRPr lang="en-B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A11B18-675D-1983-7C41-26CE5DA4F806}"/>
              </a:ext>
            </a:extLst>
          </p:cNvPr>
          <p:cNvSpPr txBox="1"/>
          <p:nvPr/>
        </p:nvSpPr>
        <p:spPr>
          <a:xfrm>
            <a:off x="7036787" y="221226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Cable 1</a:t>
            </a:r>
            <a:endParaRPr lang="en-B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14ACED-348F-F74D-BC2E-DC6F87E7295D}"/>
              </a:ext>
            </a:extLst>
          </p:cNvPr>
          <p:cNvSpPr txBox="1"/>
          <p:nvPr/>
        </p:nvSpPr>
        <p:spPr>
          <a:xfrm>
            <a:off x="6958377" y="395919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Cable 2</a:t>
            </a:r>
            <a:endParaRPr lang="en-BE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33AF28-F536-9475-602A-29962D0A1FF1}"/>
              </a:ext>
            </a:extLst>
          </p:cNvPr>
          <p:cNvCxnSpPr/>
          <p:nvPr/>
        </p:nvCxnSpPr>
        <p:spPr>
          <a:xfrm>
            <a:off x="8703602" y="3815713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8D93E0-037A-858A-9A24-E9C30A71C2B1}"/>
              </a:ext>
            </a:extLst>
          </p:cNvPr>
          <p:cNvCxnSpPr/>
          <p:nvPr/>
        </p:nvCxnSpPr>
        <p:spPr>
          <a:xfrm>
            <a:off x="8699972" y="4326620"/>
            <a:ext cx="36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7B48FEF-241D-2DDB-113C-DD263851C2EE}"/>
              </a:ext>
            </a:extLst>
          </p:cNvPr>
          <p:cNvSpPr/>
          <p:nvPr/>
        </p:nvSpPr>
        <p:spPr>
          <a:xfrm>
            <a:off x="8321246" y="3671557"/>
            <a:ext cx="415922" cy="274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  <a:endParaRPr lang="en-B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69B95E-B8E5-7465-7B46-77F726CEEDB1}"/>
              </a:ext>
            </a:extLst>
          </p:cNvPr>
          <p:cNvSpPr/>
          <p:nvPr/>
        </p:nvSpPr>
        <p:spPr>
          <a:xfrm>
            <a:off x="8309946" y="4189307"/>
            <a:ext cx="415922" cy="274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  <a:endParaRPr lang="en-B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A3096D-4F36-6124-146D-69013904C0F4}"/>
              </a:ext>
            </a:extLst>
          </p:cNvPr>
          <p:cNvSpPr txBox="1"/>
          <p:nvPr/>
        </p:nvSpPr>
        <p:spPr>
          <a:xfrm>
            <a:off x="8178874" y="2639071"/>
            <a:ext cx="1806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Uncertainties</a:t>
            </a:r>
          </a:p>
          <a:p>
            <a:r>
              <a:rPr lang="en-GB" dirty="0"/>
              <a:t>in antenna route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82C7FF-905C-39DF-76BD-50BDCD5F85CE}"/>
                  </a:ext>
                </a:extLst>
              </p:cNvPr>
              <p:cNvSpPr txBox="1"/>
              <p:nvPr/>
            </p:nvSpPr>
            <p:spPr>
              <a:xfrm>
                <a:off x="681511" y="5487286"/>
                <a:ext cx="10305257" cy="3323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𝑤𝑟𝑎𝑝𝑝𝑒𝑑𝑇𝑜𝑃𝑖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𝑐𝑎𝑏𝑙𝑒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𝐷𝑒𝑙𝑎𝑦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 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𝑝𝑖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𝑜𝑓𝑓𝑠𝑒𝑡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𝑐𝑎𝑙𝑖𝑏𝑟𝑎𝑡𝑜𝑟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182C7FF-905C-39DF-76BD-50BDCD5F8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1" y="5487286"/>
                <a:ext cx="10305257" cy="332399"/>
              </a:xfrm>
              <a:prstGeom prst="rect">
                <a:avLst/>
              </a:prstGeom>
              <a:blipFill>
                <a:blip r:embed="rId6"/>
                <a:stretch>
                  <a:fillRect l="-118" r="-414" b="-228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096921-E170-8E5F-6668-81F264B87A7E}"/>
                  </a:ext>
                </a:extLst>
              </p:cNvPr>
              <p:cNvSpPr txBox="1"/>
              <p:nvPr/>
            </p:nvSpPr>
            <p:spPr>
              <a:xfrm>
                <a:off x="969850" y="6083767"/>
                <a:ext cx="4764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GB" dirty="0"/>
                  <a:t> - degradation of components, temperature,</a:t>
                </a:r>
                <a:endParaRPr lang="en-BE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096921-E170-8E5F-6668-81F264B87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50" y="6083767"/>
                <a:ext cx="4764894" cy="369332"/>
              </a:xfrm>
              <a:prstGeom prst="rect">
                <a:avLst/>
              </a:prstGeom>
              <a:blipFill>
                <a:blip r:embed="rId7"/>
                <a:stretch>
                  <a:fillRect t="-8197" r="-256" b="-2623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53F002-0B9D-75AB-5984-C91EA17805CB}"/>
                  </a:ext>
                </a:extLst>
              </p:cNvPr>
              <p:cNvSpPr txBox="1"/>
              <p:nvPr/>
            </p:nvSpPr>
            <p:spPr>
              <a:xfrm>
                <a:off x="9082006" y="3217161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53F002-0B9D-75AB-5984-C91EA178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006" y="3217161"/>
                <a:ext cx="138684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1D09B7-29C4-12D2-9B65-E3E37888FAAB}"/>
                  </a:ext>
                </a:extLst>
              </p:cNvPr>
              <p:cNvSpPr txBox="1"/>
              <p:nvPr/>
            </p:nvSpPr>
            <p:spPr>
              <a:xfrm>
                <a:off x="9128138" y="4432031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1D09B7-29C4-12D2-9B65-E3E37888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38" y="4432031"/>
                <a:ext cx="1386840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F993BA-3C18-5A36-E682-1A2EC0D06B75}"/>
                  </a:ext>
                </a:extLst>
              </p:cNvPr>
              <p:cNvSpPr txBox="1"/>
              <p:nvPr/>
            </p:nvSpPr>
            <p:spPr>
              <a:xfrm>
                <a:off x="6343367" y="1829726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F993BA-3C18-5A36-E682-1A2EC0D0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367" y="1829726"/>
                <a:ext cx="1386840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F9BFCF1-1A49-5AB9-B0B4-7C8389365740}"/>
                  </a:ext>
                </a:extLst>
              </p:cNvPr>
              <p:cNvSpPr txBox="1"/>
              <p:nvPr/>
            </p:nvSpPr>
            <p:spPr>
              <a:xfrm>
                <a:off x="6339461" y="4412967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F9BFCF1-1A49-5AB9-B0B4-7C8389365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61" y="4412967"/>
                <a:ext cx="1386840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043A1A-C34D-37BA-181B-0CA1EBBF7131}"/>
              </a:ext>
            </a:extLst>
          </p:cNvPr>
          <p:cNvCxnSpPr/>
          <p:nvPr/>
        </p:nvCxnSpPr>
        <p:spPr>
          <a:xfrm>
            <a:off x="6581667" y="2639071"/>
            <a:ext cx="0" cy="16875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9D9125-A5F7-07EE-9BB5-1B6D50C894BF}"/>
                  </a:ext>
                </a:extLst>
              </p:cNvPr>
              <p:cNvSpPr txBox="1"/>
              <p:nvPr/>
            </p:nvSpPr>
            <p:spPr>
              <a:xfrm>
                <a:off x="6139104" y="3111727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9D9125-A5F7-07EE-9BB5-1B6D50C8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04" y="3111727"/>
                <a:ext cx="138684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3AB4BCD-0A4B-9775-3DAD-135BC25792A0}"/>
              </a:ext>
            </a:extLst>
          </p:cNvPr>
          <p:cNvSpPr txBox="1"/>
          <p:nvPr/>
        </p:nvSpPr>
        <p:spPr>
          <a:xfrm rot="17880000">
            <a:off x="5469551" y="2702608"/>
            <a:ext cx="101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</a:rPr>
              <a:t>Wave front</a:t>
            </a:r>
            <a:endParaRPr lang="en-BE" sz="1400" dirty="0">
              <a:solidFill>
                <a:schemeClr val="accent5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2815D3F8-5EA3-8A8C-33C4-4E5C3A9C43AB}"/>
              </a:ext>
            </a:extLst>
          </p:cNvPr>
          <p:cNvSpPr/>
          <p:nvPr/>
        </p:nvSpPr>
        <p:spPr>
          <a:xfrm rot="9848943">
            <a:off x="6082056" y="2490189"/>
            <a:ext cx="790356" cy="715291"/>
          </a:xfrm>
          <a:prstGeom prst="arc">
            <a:avLst/>
          </a:prstGeom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AA58A12-B4F3-0344-D1C9-1657BCC4FCC8}"/>
                  </a:ext>
                </a:extLst>
              </p:cNvPr>
              <p:cNvSpPr txBox="1"/>
              <p:nvPr/>
            </p:nvSpPr>
            <p:spPr>
              <a:xfrm>
                <a:off x="5687538" y="2761433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AA58A12-B4F3-0344-D1C9-1657BCC4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38" y="2761433"/>
                <a:ext cx="1386840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082077-0219-B85C-B15D-A4A43E60CC23}"/>
              </a:ext>
            </a:extLst>
          </p:cNvPr>
          <p:cNvCxnSpPr/>
          <p:nvPr/>
        </p:nvCxnSpPr>
        <p:spPr>
          <a:xfrm>
            <a:off x="5044440" y="1257300"/>
            <a:ext cx="0" cy="3680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B5495-E104-8B82-AA9D-E6678C03ACEB}"/>
                  </a:ext>
                </a:extLst>
              </p:cNvPr>
              <p:cNvSpPr txBox="1"/>
              <p:nvPr/>
            </p:nvSpPr>
            <p:spPr>
              <a:xfrm>
                <a:off x="4829888" y="480023"/>
                <a:ext cx="5431953" cy="6299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B5495-E104-8B82-AA9D-E6678C03A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88" y="480023"/>
                <a:ext cx="5431953" cy="629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9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B0D26-45EA-9503-89A5-72C8914F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F9EE-0423-99BA-1DA4-52BE1FFF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F4EA2-507D-2DD3-5A76-E67285E5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7064191" y="1280675"/>
            <a:ext cx="419483" cy="41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80CEF-56C3-8A1A-C795-B3092628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7348350" y="1429900"/>
            <a:ext cx="419483" cy="41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EDBCD-78CE-ACAE-7469-774D9897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6780088" y="3905470"/>
            <a:ext cx="419483" cy="41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0CBF6-2151-0106-6E75-369175E48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7064252" y="4049931"/>
            <a:ext cx="419483" cy="41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95F31C-9E5E-B608-3F33-B1BB6728D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7348411" y="4199156"/>
            <a:ext cx="419483" cy="419483"/>
          </a:xfrm>
          <a:prstGeom prst="rect">
            <a:avLst/>
          </a:prstGeom>
        </p:spPr>
      </p:pic>
      <p:pic>
        <p:nvPicPr>
          <p:cNvPr id="15" name="Graphic 14" descr="Cell Tower outline">
            <a:extLst>
              <a:ext uri="{FF2B5EF4-FFF2-40B4-BE49-F238E27FC236}">
                <a16:creationId xmlns:a16="http://schemas.microsoft.com/office/drawing/2014/main" id="{4A3E7064-70C4-3E5B-3BF7-7215DE01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713" y="4359580"/>
            <a:ext cx="568323" cy="568323"/>
          </a:xfrm>
          <a:prstGeom prst="rect">
            <a:avLst/>
          </a:prstGeom>
        </p:spPr>
      </p:pic>
      <p:pic>
        <p:nvPicPr>
          <p:cNvPr id="16" name="Graphic 15" descr="Cell Tower outline">
            <a:extLst>
              <a:ext uri="{FF2B5EF4-FFF2-40B4-BE49-F238E27FC236}">
                <a16:creationId xmlns:a16="http://schemas.microsoft.com/office/drawing/2014/main" id="{BF8B6701-AB5E-C88C-A8EC-A119C729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713" y="1568763"/>
            <a:ext cx="568323" cy="56832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872BA9-36FA-439A-3470-D0B2FF4EF2D3}"/>
              </a:ext>
            </a:extLst>
          </p:cNvPr>
          <p:cNvCxnSpPr>
            <a:cxnSpLocks/>
          </p:cNvCxnSpPr>
          <p:nvPr/>
        </p:nvCxnSpPr>
        <p:spPr>
          <a:xfrm rot="1680000">
            <a:off x="7252771" y="1623019"/>
            <a:ext cx="0" cy="185704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CE853E-4CBB-9B68-4C5C-890F5B237003}"/>
                  </a:ext>
                </a:extLst>
              </p:cNvPr>
              <p:cNvSpPr txBox="1"/>
              <p:nvPr/>
            </p:nvSpPr>
            <p:spPr>
              <a:xfrm>
                <a:off x="7629574" y="1210356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CE853E-4CBB-9B68-4C5C-890F5B237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74" y="1210356"/>
                <a:ext cx="138684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1725A8-50C4-BABD-50E6-54ED8D66FC21}"/>
                  </a:ext>
                </a:extLst>
              </p:cNvPr>
              <p:cNvSpPr txBox="1"/>
              <p:nvPr/>
            </p:nvSpPr>
            <p:spPr>
              <a:xfrm>
                <a:off x="7625668" y="4800357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1725A8-50C4-BABD-50E6-54ED8D66F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668" y="4800357"/>
                <a:ext cx="138684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FDB51E-F436-AAAA-ED0B-B2B80EB4BC3B}"/>
              </a:ext>
            </a:extLst>
          </p:cNvPr>
          <p:cNvCxnSpPr>
            <a:cxnSpLocks/>
          </p:cNvCxnSpPr>
          <p:nvPr/>
        </p:nvCxnSpPr>
        <p:spPr>
          <a:xfrm>
            <a:off x="7867874" y="2019701"/>
            <a:ext cx="0" cy="27806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1F4B5D-7392-BB2D-CDD6-B5BB4F9451A0}"/>
                  </a:ext>
                </a:extLst>
              </p:cNvPr>
              <p:cNvSpPr txBox="1"/>
              <p:nvPr/>
            </p:nvSpPr>
            <p:spPr>
              <a:xfrm>
                <a:off x="7458810" y="3221420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1F4B5D-7392-BB2D-CDD6-B5BB4F94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810" y="3221420"/>
                <a:ext cx="138684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C5AF3F8-2FCA-08B4-2D1E-BD58A2C493D8}"/>
              </a:ext>
            </a:extLst>
          </p:cNvPr>
          <p:cNvSpPr txBox="1"/>
          <p:nvPr/>
        </p:nvSpPr>
        <p:spPr>
          <a:xfrm rot="17880000">
            <a:off x="6755758" y="2083238"/>
            <a:ext cx="101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</a:rPr>
              <a:t>Wave front</a:t>
            </a:r>
            <a:endParaRPr lang="en-BE" sz="1400" dirty="0">
              <a:solidFill>
                <a:schemeClr val="accent5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66F18050-0E68-1BD2-FA6B-3BCD1CFCF368}"/>
              </a:ext>
            </a:extLst>
          </p:cNvPr>
          <p:cNvSpPr/>
          <p:nvPr/>
        </p:nvSpPr>
        <p:spPr>
          <a:xfrm rot="9848943">
            <a:off x="7368263" y="1870819"/>
            <a:ext cx="790356" cy="715291"/>
          </a:xfrm>
          <a:prstGeom prst="arc">
            <a:avLst/>
          </a:prstGeom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F93663-EF6C-F060-D332-9842FC3DCFE1}"/>
                  </a:ext>
                </a:extLst>
              </p:cNvPr>
              <p:cNvSpPr txBox="1"/>
              <p:nvPr/>
            </p:nvSpPr>
            <p:spPr>
              <a:xfrm>
                <a:off x="6973745" y="2142063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F93663-EF6C-F060-D332-9842FC3DC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45" y="2142063"/>
                <a:ext cx="138684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43064A-C24C-64BF-7E50-4CF4D5FBA82C}"/>
              </a:ext>
            </a:extLst>
          </p:cNvPr>
          <p:cNvCxnSpPr>
            <a:cxnSpLocks/>
          </p:cNvCxnSpPr>
          <p:nvPr/>
        </p:nvCxnSpPr>
        <p:spPr>
          <a:xfrm>
            <a:off x="6096000" y="1270637"/>
            <a:ext cx="0" cy="4871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E82593-03B8-F9A2-DE69-D1B18AC9ECC5}"/>
                  </a:ext>
                </a:extLst>
              </p:cNvPr>
              <p:cNvSpPr txBox="1"/>
              <p:nvPr/>
            </p:nvSpPr>
            <p:spPr>
              <a:xfrm>
                <a:off x="3380023" y="503169"/>
                <a:ext cx="5431953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E82593-03B8-F9A2-DE69-D1B18AC9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23" y="503169"/>
                <a:ext cx="5431953" cy="629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38D420-F037-7261-38B5-A8C9F47A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3613197" y="1270515"/>
            <a:ext cx="419483" cy="41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85A80-6D49-AD48-50CE-BE263375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3897356" y="1419740"/>
            <a:ext cx="419483" cy="41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1194F-A745-F86F-992C-1940B472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3329094" y="2888550"/>
            <a:ext cx="419483" cy="419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D6722E-042C-01CA-51E3-ACC03ADEF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3613258" y="3033011"/>
            <a:ext cx="419483" cy="419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E58169-5709-1635-9BBE-4621EEAB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130">
            <a:off x="3897417" y="3182236"/>
            <a:ext cx="419483" cy="419483"/>
          </a:xfrm>
          <a:prstGeom prst="rect">
            <a:avLst/>
          </a:prstGeom>
        </p:spPr>
      </p:pic>
      <p:pic>
        <p:nvPicPr>
          <p:cNvPr id="19" name="Graphic 18" descr="Cell Tower outline">
            <a:extLst>
              <a:ext uri="{FF2B5EF4-FFF2-40B4-BE49-F238E27FC236}">
                <a16:creationId xmlns:a16="http://schemas.microsoft.com/office/drawing/2014/main" id="{594FE7B7-4373-234D-8D15-49A8AA872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2719" y="3342660"/>
            <a:ext cx="568323" cy="568323"/>
          </a:xfrm>
          <a:prstGeom prst="rect">
            <a:avLst/>
          </a:prstGeom>
        </p:spPr>
      </p:pic>
      <p:pic>
        <p:nvPicPr>
          <p:cNvPr id="20" name="Graphic 19" descr="Cell Tower outline">
            <a:extLst>
              <a:ext uri="{FF2B5EF4-FFF2-40B4-BE49-F238E27FC236}">
                <a16:creationId xmlns:a16="http://schemas.microsoft.com/office/drawing/2014/main" id="{667834FE-D68B-EA67-17E9-02045F52B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2719" y="1558603"/>
            <a:ext cx="568323" cy="5683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BF1DF3-99C7-3D8E-C5EB-D84E818FBDAB}"/>
              </a:ext>
            </a:extLst>
          </p:cNvPr>
          <p:cNvCxnSpPr>
            <a:cxnSpLocks/>
          </p:cNvCxnSpPr>
          <p:nvPr/>
        </p:nvCxnSpPr>
        <p:spPr>
          <a:xfrm rot="1680000">
            <a:off x="3801777" y="1612859"/>
            <a:ext cx="0" cy="185704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D21813-AE50-B629-48AF-30804CC17E5F}"/>
                  </a:ext>
                </a:extLst>
              </p:cNvPr>
              <p:cNvSpPr txBox="1"/>
              <p:nvPr/>
            </p:nvSpPr>
            <p:spPr>
              <a:xfrm>
                <a:off x="4178580" y="1200196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D21813-AE50-B629-48AF-30804CC1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80" y="1200196"/>
                <a:ext cx="1386840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7D0D57-561D-2EAC-5C1D-E530FA51D4A3}"/>
                  </a:ext>
                </a:extLst>
              </p:cNvPr>
              <p:cNvSpPr txBox="1"/>
              <p:nvPr/>
            </p:nvSpPr>
            <p:spPr>
              <a:xfrm>
                <a:off x="4174674" y="3783437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7D0D57-561D-2EAC-5C1D-E530FA51D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674" y="3783437"/>
                <a:ext cx="1386840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2D571FA-A7B4-674E-89A4-70CD1899C112}"/>
              </a:ext>
            </a:extLst>
          </p:cNvPr>
          <p:cNvCxnSpPr/>
          <p:nvPr/>
        </p:nvCxnSpPr>
        <p:spPr>
          <a:xfrm>
            <a:off x="4416880" y="2009541"/>
            <a:ext cx="0" cy="16875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75D2CE-CB81-27E1-B207-B9FCF621117B}"/>
                  </a:ext>
                </a:extLst>
              </p:cNvPr>
              <p:cNvSpPr txBox="1"/>
              <p:nvPr/>
            </p:nvSpPr>
            <p:spPr>
              <a:xfrm>
                <a:off x="3974317" y="2482197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75D2CE-CB81-27E1-B207-B9FCF621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17" y="2482197"/>
                <a:ext cx="138684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8988A6AD-F0BF-7405-8269-B8F75A2D8D4F}"/>
              </a:ext>
            </a:extLst>
          </p:cNvPr>
          <p:cNvSpPr txBox="1"/>
          <p:nvPr/>
        </p:nvSpPr>
        <p:spPr>
          <a:xfrm rot="17880000">
            <a:off x="3304764" y="2073078"/>
            <a:ext cx="101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</a:rPr>
              <a:t>Wave front</a:t>
            </a:r>
            <a:endParaRPr lang="en-BE" sz="1400" dirty="0">
              <a:solidFill>
                <a:schemeClr val="accent5"/>
              </a:solidFill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6F6FDC71-1D55-094E-85D0-670E14965BCF}"/>
              </a:ext>
            </a:extLst>
          </p:cNvPr>
          <p:cNvSpPr/>
          <p:nvPr/>
        </p:nvSpPr>
        <p:spPr>
          <a:xfrm rot="9848943">
            <a:off x="3917269" y="1860659"/>
            <a:ext cx="790356" cy="715291"/>
          </a:xfrm>
          <a:prstGeom prst="arc">
            <a:avLst/>
          </a:prstGeom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831721-09A1-D2F8-B0CC-59874FE32582}"/>
                  </a:ext>
                </a:extLst>
              </p:cNvPr>
              <p:cNvSpPr txBox="1"/>
              <p:nvPr/>
            </p:nvSpPr>
            <p:spPr>
              <a:xfrm>
                <a:off x="3522751" y="2131903"/>
                <a:ext cx="138684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831721-09A1-D2F8-B0CC-59874FE32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51" y="2131903"/>
                <a:ext cx="1386840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DE7907-3C7A-0A97-5E6F-24E6BC2FBBD6}"/>
                  </a:ext>
                </a:extLst>
              </p:cNvPr>
              <p:cNvSpPr txBox="1"/>
              <p:nvPr/>
            </p:nvSpPr>
            <p:spPr>
              <a:xfrm>
                <a:off x="290643" y="4182533"/>
                <a:ext cx="543195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≤0.5 ∗ </m:t>
                      </m:r>
                      <m:r>
                        <m:rPr>
                          <m:sty m:val="p"/>
                        </m:rPr>
                        <a:rPr lang="en-GB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DE7907-3C7A-0A97-5E6F-24E6BC2FB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3" y="4182533"/>
                <a:ext cx="5431953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6EB92A-76F1-087A-6502-C6C5AD9B840E}"/>
                  </a:ext>
                </a:extLst>
              </p:cNvPr>
              <p:cNvSpPr txBox="1"/>
              <p:nvPr/>
            </p:nvSpPr>
            <p:spPr>
              <a:xfrm>
                <a:off x="0" y="5197722"/>
                <a:ext cx="6013163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6EB92A-76F1-087A-6502-C6C5AD9B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97722"/>
                <a:ext cx="6013163" cy="629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30021A-F10D-813D-3121-B8685E37C494}"/>
                  </a:ext>
                </a:extLst>
              </p:cNvPr>
              <p:cNvSpPr txBox="1"/>
              <p:nvPr/>
            </p:nvSpPr>
            <p:spPr>
              <a:xfrm>
                <a:off x="980798" y="6257701"/>
                <a:ext cx="3928793" cy="38151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30021A-F10D-813D-3121-B8685E37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8" y="6257701"/>
                <a:ext cx="3928793" cy="381515"/>
              </a:xfrm>
              <a:prstGeom prst="rect">
                <a:avLst/>
              </a:prstGeom>
              <a:blipFill>
                <a:blip r:embed="rId16"/>
                <a:stretch>
                  <a:fillRect b="-895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2437377-08B3-B288-4383-C1B339FD5C90}"/>
                  </a:ext>
                </a:extLst>
              </p:cNvPr>
              <p:cNvSpPr txBox="1"/>
              <p:nvPr/>
            </p:nvSpPr>
            <p:spPr>
              <a:xfrm>
                <a:off x="8811976" y="4080201"/>
                <a:ext cx="416120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GB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&gt;0.5 ∗ </m:t>
                    </m:r>
                    <m:r>
                      <m:rPr>
                        <m:sty m:val="p"/>
                      </m:rP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𝑙𝑒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𝑠𝑎𝑦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2∗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b="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2437377-08B3-B288-4383-C1B339FD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976" y="4080201"/>
                <a:ext cx="4161209" cy="381515"/>
              </a:xfrm>
              <a:prstGeom prst="rect">
                <a:avLst/>
              </a:prstGeom>
              <a:blipFill>
                <a:blip r:embed="rId17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A448E8F-B230-9004-8E87-9D0FB536A08D}"/>
                  </a:ext>
                </a:extLst>
              </p:cNvPr>
              <p:cNvSpPr txBox="1"/>
              <p:nvPr/>
            </p:nvSpPr>
            <p:spPr>
              <a:xfrm>
                <a:off x="5711584" y="5193059"/>
                <a:ext cx="6359530" cy="90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 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∗2∗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 ∗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A448E8F-B230-9004-8E87-9D0FB536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84" y="5193059"/>
                <a:ext cx="6359530" cy="9069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C251D7-718B-D2E5-AB3A-D36F97BAA19F}"/>
                  </a:ext>
                </a:extLst>
              </p:cNvPr>
              <p:cNvSpPr txBox="1"/>
              <p:nvPr/>
            </p:nvSpPr>
            <p:spPr>
              <a:xfrm>
                <a:off x="6522825" y="6257701"/>
                <a:ext cx="4578301" cy="38151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2,   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∈[−4∗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4∗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B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C251D7-718B-D2E5-AB3A-D36F97BAA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25" y="6257701"/>
                <a:ext cx="4578301" cy="381515"/>
              </a:xfrm>
              <a:prstGeom prst="rect">
                <a:avLst/>
              </a:prstGeom>
              <a:blipFill>
                <a:blip r:embed="rId19"/>
                <a:stretch>
                  <a:fillRect r="-132" b="-895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37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9A7809-9785-60FC-58A7-00B8DA96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6A1DB-43C4-32B1-19C5-FA63CCE6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438" y="1668977"/>
            <a:ext cx="9287123" cy="4948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A9D13-A84B-E3A0-4A66-4BF29B6B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Sanity Check and Calibrator Stability </a:t>
            </a:r>
            <a:r>
              <a:rPr lang="en-GB" dirty="0" err="1"/>
              <a:t>Humain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33D8-7C6C-2C73-9D84-4BFCE05C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42"/>
            <a:ext cx="10515600" cy="4351338"/>
          </a:xfrm>
        </p:spPr>
        <p:txBody>
          <a:bodyPr/>
          <a:lstStyle/>
          <a:p>
            <a:r>
              <a:rPr lang="en-GB" dirty="0"/>
              <a:t>07/10/2018 00:00 h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655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0318-C6B6-0E32-C2BD-C13C9D956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5F3D-4F4D-E36F-BC40-C89CD249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Sanity Check and Calibrator Stability </a:t>
            </a:r>
            <a:r>
              <a:rPr lang="en-GB" dirty="0" err="1"/>
              <a:t>Humain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F9D8-EBBD-F74D-4388-773FCDE58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2E170-A928-50B8-96EC-E439D9CA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4" b="59363"/>
          <a:stretch>
            <a:fillRect/>
          </a:stretch>
        </p:blipFill>
        <p:spPr>
          <a:xfrm>
            <a:off x="696228" y="1452148"/>
            <a:ext cx="10799544" cy="49680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74E90B-CC8B-1048-2AAF-BD89A832BFF7}"/>
              </a:ext>
            </a:extLst>
          </p:cNvPr>
          <p:cNvSpPr txBox="1">
            <a:spLocks/>
          </p:cNvSpPr>
          <p:nvPr/>
        </p:nvSpPr>
        <p:spPr>
          <a:xfrm>
            <a:off x="838200" y="1429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07/10/2018 00:00 h</a:t>
            </a:r>
            <a:endParaRPr lang="en-B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AE4999-9153-957A-46ED-5497628AA6EC}"/>
              </a:ext>
            </a:extLst>
          </p:cNvPr>
          <p:cNvCxnSpPr/>
          <p:nvPr/>
        </p:nvCxnSpPr>
        <p:spPr>
          <a:xfrm>
            <a:off x="2130950" y="2361537"/>
            <a:ext cx="3371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80539D-3B58-4156-F5F6-7C95F23F3F53}"/>
              </a:ext>
            </a:extLst>
          </p:cNvPr>
          <p:cNvCxnSpPr/>
          <p:nvPr/>
        </p:nvCxnSpPr>
        <p:spPr>
          <a:xfrm>
            <a:off x="2130950" y="3340873"/>
            <a:ext cx="3371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6E31A-16C4-54B1-CE43-1F73BB655DAD}"/>
              </a:ext>
            </a:extLst>
          </p:cNvPr>
          <p:cNvCxnSpPr/>
          <p:nvPr/>
        </p:nvCxnSpPr>
        <p:spPr>
          <a:xfrm>
            <a:off x="2130950" y="2873071"/>
            <a:ext cx="337135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7FD9E-1B04-B1D3-0390-D2B953088764}"/>
              </a:ext>
            </a:extLst>
          </p:cNvPr>
          <p:cNvCxnSpPr/>
          <p:nvPr/>
        </p:nvCxnSpPr>
        <p:spPr>
          <a:xfrm>
            <a:off x="3904090" y="2361537"/>
            <a:ext cx="0" cy="511534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0A5D7F-7704-80AF-F74C-7FF9418B7D40}"/>
              </a:ext>
            </a:extLst>
          </p:cNvPr>
          <p:cNvSpPr txBox="1"/>
          <p:nvPr/>
        </p:nvSpPr>
        <p:spPr>
          <a:xfrm>
            <a:off x="3904090" y="1943605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solidFill>
                  <a:schemeClr val="accent5"/>
                </a:solidFill>
              </a:rPr>
              <a:t>±</a:t>
            </a:r>
            <a:r>
              <a:rPr lang="en-GB" sz="2400" dirty="0">
                <a:solidFill>
                  <a:schemeClr val="accent5"/>
                </a:solidFill>
              </a:rPr>
              <a:t> 2.5º</a:t>
            </a:r>
            <a:endParaRPr lang="en-BE" sz="2400" dirty="0">
              <a:solidFill>
                <a:schemeClr val="accent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7A466-61FD-BFF8-8A60-01DC937BCB6C}"/>
              </a:ext>
            </a:extLst>
          </p:cNvPr>
          <p:cNvSpPr txBox="1"/>
          <p:nvPr/>
        </p:nvSpPr>
        <p:spPr>
          <a:xfrm>
            <a:off x="0" y="64675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 expected accuracy/stability ± 0.5°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32334-46F1-0135-97F5-713EFC31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094C7-BD78-BBBD-EABE-2821261F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31239"/>
            <a:ext cx="9997440" cy="532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985C5-552E-3316-4060-3668B9ED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Sanity Check and Calibrator Stability </a:t>
            </a:r>
            <a:r>
              <a:rPr lang="en-GB" dirty="0" err="1"/>
              <a:t>Ecotron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7F75-F78D-4346-859A-415BF7A8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42"/>
            <a:ext cx="10515600" cy="4351338"/>
          </a:xfrm>
        </p:spPr>
        <p:txBody>
          <a:bodyPr/>
          <a:lstStyle/>
          <a:p>
            <a:r>
              <a:rPr lang="en-GB" dirty="0"/>
              <a:t>07/10/2025 00:00 h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9642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1887-91E5-DA40-A908-0B7DBEC3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C1EED0-04A1-C53C-D0C4-F71C725D1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8" b="59525"/>
          <a:stretch>
            <a:fillRect/>
          </a:stretch>
        </p:blipFill>
        <p:spPr>
          <a:xfrm>
            <a:off x="838199" y="1808646"/>
            <a:ext cx="10529897" cy="4896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FCB90-387C-82A0-D84F-6239F3F1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Sanity Check and Calibrator Stability </a:t>
            </a:r>
            <a:r>
              <a:rPr lang="en-GB" dirty="0" err="1"/>
              <a:t>Ecotron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07C90-2826-B7E9-E789-33FC97996837}"/>
              </a:ext>
            </a:extLst>
          </p:cNvPr>
          <p:cNvSpPr txBox="1">
            <a:spLocks/>
          </p:cNvSpPr>
          <p:nvPr/>
        </p:nvSpPr>
        <p:spPr>
          <a:xfrm>
            <a:off x="838200" y="1429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07/12/2025 00:00 h</a:t>
            </a:r>
            <a:endParaRPr lang="en-B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997004-5BD6-F017-8DF4-64746FA22862}"/>
              </a:ext>
            </a:extLst>
          </p:cNvPr>
          <p:cNvCxnSpPr>
            <a:cxnSpLocks/>
          </p:cNvCxnSpPr>
          <p:nvPr/>
        </p:nvCxnSpPr>
        <p:spPr>
          <a:xfrm>
            <a:off x="2130950" y="2523462"/>
            <a:ext cx="8727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1AD62-5C06-28C0-DCB8-383255F10CC5}"/>
              </a:ext>
            </a:extLst>
          </p:cNvPr>
          <p:cNvCxnSpPr>
            <a:cxnSpLocks/>
          </p:cNvCxnSpPr>
          <p:nvPr/>
        </p:nvCxnSpPr>
        <p:spPr>
          <a:xfrm>
            <a:off x="2130950" y="3759973"/>
            <a:ext cx="8813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84BF4-FE4C-FDF0-96FF-4052644404B7}"/>
              </a:ext>
            </a:extLst>
          </p:cNvPr>
          <p:cNvCxnSpPr>
            <a:cxnSpLocks/>
          </p:cNvCxnSpPr>
          <p:nvPr/>
        </p:nvCxnSpPr>
        <p:spPr>
          <a:xfrm>
            <a:off x="2130950" y="3139771"/>
            <a:ext cx="872755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73B5F5-9C6D-2942-111E-155B1C2D0C35}"/>
              </a:ext>
            </a:extLst>
          </p:cNvPr>
          <p:cNvCxnSpPr>
            <a:cxnSpLocks/>
          </p:cNvCxnSpPr>
          <p:nvPr/>
        </p:nvCxnSpPr>
        <p:spPr>
          <a:xfrm>
            <a:off x="4037440" y="2523462"/>
            <a:ext cx="0" cy="61630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22A886-FF9E-9004-6C10-B06957DCCB40}"/>
              </a:ext>
            </a:extLst>
          </p:cNvPr>
          <p:cNvSpPr txBox="1"/>
          <p:nvPr/>
        </p:nvSpPr>
        <p:spPr>
          <a:xfrm>
            <a:off x="4111312" y="260221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solidFill>
                  <a:schemeClr val="accent5"/>
                </a:solidFill>
              </a:rPr>
              <a:t>±</a:t>
            </a:r>
            <a:r>
              <a:rPr lang="en-GB" sz="2400" dirty="0">
                <a:solidFill>
                  <a:schemeClr val="accent5"/>
                </a:solidFill>
              </a:rPr>
              <a:t> 0.35º</a:t>
            </a:r>
            <a:endParaRPr lang="en-BE" sz="24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1D650-8341-8564-22D4-986E460FFE6E}"/>
              </a:ext>
            </a:extLst>
          </p:cNvPr>
          <p:cNvSpPr txBox="1"/>
          <p:nvPr/>
        </p:nvSpPr>
        <p:spPr>
          <a:xfrm>
            <a:off x="0" y="64675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 expected accuracy/stability ± 0.5°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6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3418-537B-180B-EB24-1937D1B9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3624-F620-350E-6DEA-B6272017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 Flight Calibration Campaign </a:t>
            </a:r>
            <a:r>
              <a:rPr lang="en-GB" dirty="0" err="1"/>
              <a:t>Humain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49D3D-C2F2-A155-C408-08C7B32A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1456928"/>
            <a:ext cx="9877790" cy="5035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645C61-02FA-B3A0-74F6-02AC0976ADDC}"/>
                  </a:ext>
                </a:extLst>
              </p:cNvPr>
              <p:cNvSpPr txBox="1"/>
              <p:nvPr/>
            </p:nvSpPr>
            <p:spPr>
              <a:xfrm>
                <a:off x="8069873" y="1486745"/>
                <a:ext cx="1359859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8312D"/>
                          </a:solidFill>
                          <a:latin typeface="Cambria Math" panose="02040503050406030204" pitchFamily="18" charset="0"/>
                        </a:rPr>
                        <m:t>𝒂𝒛</m:t>
                      </m:r>
                      <m:r>
                        <a:rPr lang="en-GB" sz="2400" b="1" i="1" smtClean="0">
                          <a:solidFill>
                            <a:srgbClr val="F8312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1" i="1" smtClean="0">
                          <a:solidFill>
                            <a:srgbClr val="F8312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GB" sz="2400" b="1" i="1" smtClean="0">
                          <a:solidFill>
                            <a:srgbClr val="F8312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br>
                  <a:rPr lang="en-GB" sz="2400" b="1" dirty="0">
                    <a:solidFill>
                      <a:srgbClr val="F8312D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rgbClr val="F831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rgbClr val="F831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𝒆𝒍</m:t>
                    </m:r>
                    <m:r>
                      <a:rPr lang="en-GB" sz="2400" b="1" i="1" smtClean="0">
                        <a:solidFill>
                          <a:srgbClr val="F831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400" b="1" i="1" smtClean="0">
                        <a:solidFill>
                          <a:srgbClr val="F831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en-GB" sz="2400" b="1" i="1" smtClean="0">
                        <a:solidFill>
                          <a:srgbClr val="F831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b="1" dirty="0">
                    <a:solidFill>
                      <a:srgbClr val="F8312D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645C61-02FA-B3A0-74F6-02AC0976A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873" y="1486745"/>
                <a:ext cx="1359859" cy="738664"/>
              </a:xfrm>
              <a:prstGeom prst="rect">
                <a:avLst/>
              </a:prstGeom>
              <a:blipFill>
                <a:blip r:embed="rId3"/>
                <a:stretch>
                  <a:fillRect l="-3097" r="-1770" b="-80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3F2B4-DC86-7188-EEF1-33EEB60E2121}"/>
                  </a:ext>
                </a:extLst>
              </p:cNvPr>
              <p:cNvSpPr txBox="1"/>
              <p:nvPr/>
            </p:nvSpPr>
            <p:spPr>
              <a:xfrm>
                <a:off x="9562731" y="5426745"/>
                <a:ext cx="1483804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</a:rPr>
                        <m:t>𝒂𝒛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𝟏𝟎𝟓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𝒆𝒍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en-GB" sz="2400" b="1" i="1" smtClean="0">
                          <a:solidFill>
                            <a:srgbClr val="1C1CF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solidFill>
                    <a:srgbClr val="1C1CF9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3F2B4-DC86-7188-EEF1-33EEB60E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731" y="5426745"/>
                <a:ext cx="1483804" cy="738664"/>
              </a:xfrm>
              <a:prstGeom prst="rect">
                <a:avLst/>
              </a:prstGeom>
              <a:blipFill>
                <a:blip r:embed="rId4"/>
                <a:stretch>
                  <a:fillRect l="-4472" r="-4065" b="-161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E84713-26F4-7E60-67DA-1B7E12F41824}"/>
                  </a:ext>
                </a:extLst>
              </p:cNvPr>
              <p:cNvSpPr txBox="1"/>
              <p:nvPr/>
            </p:nvSpPr>
            <p:spPr>
              <a:xfrm>
                <a:off x="1157105" y="4202609"/>
                <a:ext cx="1483804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</a:rPr>
                        <m:t>𝒂𝒛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𝒆𝒍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en-GB" sz="2400" b="1" i="1" smtClean="0">
                          <a:solidFill>
                            <a:srgbClr val="6AE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solidFill>
                    <a:srgbClr val="6AE66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E84713-26F4-7E60-67DA-1B7E12F4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05" y="4202609"/>
                <a:ext cx="1483804" cy="738664"/>
              </a:xfrm>
              <a:prstGeom prst="rect">
                <a:avLst/>
              </a:prstGeom>
              <a:blipFill>
                <a:blip r:embed="rId5"/>
                <a:stretch>
                  <a:fillRect l="-4472" r="-4065" b="-8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D07A9A-4D74-EF5A-A839-FCC8B7119234}"/>
              </a:ext>
            </a:extLst>
          </p:cNvPr>
          <p:cNvSpPr txBox="1"/>
          <p:nvPr/>
        </p:nvSpPr>
        <p:spPr>
          <a:xfrm>
            <a:off x="4181441" y="3974901"/>
            <a:ext cx="208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Interferometer</a:t>
            </a:r>
            <a:endParaRPr lang="en-BE" sz="2400" b="1" dirty="0"/>
          </a:p>
        </p:txBody>
      </p:sp>
    </p:spTree>
    <p:extLst>
      <p:ext uri="{BB962C8B-B14F-4D97-AF65-F5344CB8AC3E}">
        <p14:creationId xmlns:p14="http://schemas.microsoft.com/office/powerpoint/2010/main" val="386166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388</Words>
  <Application>Microsoft Office PowerPoint</Application>
  <PresentationFormat>Widescreen</PresentationFormat>
  <Paragraphs>100</Paragraphs>
  <Slides>14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Wingdings</vt:lpstr>
      <vt:lpstr>Office Theme</vt:lpstr>
      <vt:lpstr>Calibration of the BRAMS Interferometers</vt:lpstr>
      <vt:lpstr>BRAMS Interferometer</vt:lpstr>
      <vt:lpstr>Theory</vt:lpstr>
      <vt:lpstr>Theory</vt:lpstr>
      <vt:lpstr>Sanity Check and Calibrator Stability Humain</vt:lpstr>
      <vt:lpstr>Sanity Check and Calibrator Stability Humain</vt:lpstr>
      <vt:lpstr>Sanity Check and Calibrator Stability Ecotron</vt:lpstr>
      <vt:lpstr>Sanity Check and Calibrator Stability Ecotron</vt:lpstr>
      <vt:lpstr>Drone Flight Calibration Campaign Humain</vt:lpstr>
      <vt:lpstr>Drone Flight Calibration Campaign Humain</vt:lpstr>
      <vt:lpstr>Drone Flight Calibration Campaign Humain</vt:lpstr>
      <vt:lpstr>Plane Flight Calibration Campaign Ecotron</vt:lpstr>
      <vt:lpstr>Plane Flight Calibration Campaign Ecotron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Johannes Laur</dc:creator>
  <cp:lastModifiedBy>Johannes Laur</cp:lastModifiedBy>
  <cp:revision>9</cp:revision>
  <dcterms:created xsi:type="dcterms:W3CDTF">2026-03-03T09:27:05Z</dcterms:created>
  <dcterms:modified xsi:type="dcterms:W3CDTF">2026-05-29T16:07:05Z</dcterms:modified>
</cp:coreProperties>
</file>