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3" r:id="rId4"/>
    <p:sldId id="258" r:id="rId5"/>
    <p:sldId id="259" r:id="rId6"/>
    <p:sldId id="261" r:id="rId7"/>
    <p:sldId id="262" r:id="rId8"/>
    <p:sldId id="260" r:id="rId9"/>
    <p:sldId id="265" r:id="rId10"/>
    <p:sldId id="264" r:id="rId11"/>
    <p:sldId id="267" r:id="rId1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686" y="-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B5ECB-0E0B-4A40-B8FB-E1DA3EEE9867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9F08C-D9F2-4E1D-92A1-85448F73DE1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3078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F08C-D9F2-4E1D-92A1-85448F73DE17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3444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CA2AD-6C14-CD98-E6CF-BA3012125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CA5A4-7685-CC70-22F1-F6D493F5F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901D-DCC2-9F8F-54D5-35EC6077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63D8-D621-126D-5BAB-43425FC5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8C6B5-DD8B-97F8-3CAA-558CA9CB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8617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EF85-6CBC-6190-560B-90D02B04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C17CC-C82F-8A0F-5E23-A65207EBE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D5F08-63D9-8D6D-4A5F-B5D8ADCA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FFA87-7B83-B336-8786-9F32C9DA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36715-B5A9-2EA9-3FA1-5E7263F7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744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6DDF3-8E38-7F6E-F3AF-7EC81E184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6F870-5C93-2DE5-7EF2-77BE6DB84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A7F3C-EEC4-E981-B8E8-69B21AA2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054D-C0B0-C471-3A93-DEAC9885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2CAF-EB3A-6E88-004A-8FA1564D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733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9CDA-F7A1-7FEE-1B73-6E89E60B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D8DDF-1E56-D78A-3FD2-2CA5D4355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87CDF-A3D9-45A5-BBC2-C1C6E7E0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C15DF-CBBC-0E6C-7F16-07588A24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3FA7-76E3-2840-FA57-437BD585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19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9239-B5CD-CAB3-94B2-E07940090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67BE-F414-B0D1-5B9A-C57C0D420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86FD-64E0-4586-9494-2D4CA4B8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383C-3084-7718-9024-B31C8F8D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EAB3A-2DC7-C7B6-D5E0-16F1FC63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8738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505C-B63F-78AA-A079-361051A3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43AA6-D5CB-ABB5-93EF-FBCF06763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57D59-83AC-03F1-FE83-42B67D5B9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C6537-EA8E-7C3D-F669-EEFAD987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AB09A-F0E1-F5AA-4544-7711B69A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D8762-18C4-402F-3830-937C6E62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870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74B0-B38E-4697-A62A-C7C49FBA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D0A60-19FC-5291-2B7A-92A3616E4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94F0B-8990-2797-9608-A6667C7A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BB191-522C-E78F-7F89-B3303564D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76F95-19D0-56B1-FFB8-4D0C4F20D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1036AC-B25F-0C7B-5B5B-DD2D4035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28AB2-7B68-4B47-15AE-429D63DF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4456D-20FB-1D5E-7279-48F1D94F2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896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A1388-B9E0-2329-0A0A-D7B95500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7A6DA-735C-47F6-E8C9-3CF3165D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FFAB4-59D4-89C7-528C-1D164C18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F83D5-CD53-2B8C-6C8C-4B97E9EE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667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FBE3C-B50A-33FE-8911-1F4D2488F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E4099-5F9E-166E-5BE3-4CDB8F97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29979-FB77-43F6-CE95-BEBC1D8D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823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EBAF-2E6A-94A4-39BC-83E23048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FA1A-3E58-B9E0-E90F-3C34DA797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51DBF-01A0-A11F-72EC-5B5266856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340D8-BD6B-BD57-EEE4-CC98652F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B5CC3-5B3C-E98B-1724-6C4E1186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B5B91-6DD2-C1F7-3297-D1D87E6D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276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D36F-C5C0-FD67-0DFD-33E8B542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B97BA3-16FA-11B6-DB96-28E97D2D2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269DE-B00F-25FD-917F-5A52BF6BD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C89AF-07E0-0134-A131-71F058D8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F5D59-27EE-2A08-8786-360B4980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FB624-BA1C-CA37-F8ED-DAC7BE0F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981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CA7AB6-7961-2F34-F5FE-E3E50060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833A6-86A5-4543-B10E-EBB6B3F35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EF9FB-488E-06AC-FB7A-0751BBB92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72F40-8756-4B6C-AA9F-D7127105F924}" type="datetimeFigureOut">
              <a:rPr lang="en-BE" smtClean="0"/>
              <a:t>29/05/2026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EF0D0-4B5F-99F8-69EA-B073D87AD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DA95-A9D6-25BB-9F08-8980251E0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647833-639E-42B0-A495-AFCC5A000D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817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0C35-BD1F-2AD1-3164-BDDFBF6EA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the BRAMS network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7F8DB-A438-B315-B6B8-9EFC7D746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H. Lamy</a:t>
            </a:r>
          </a:p>
          <a:p>
            <a:r>
              <a:rPr lang="en-US" dirty="0"/>
              <a:t>BRAMS Annual Meeting</a:t>
            </a:r>
          </a:p>
          <a:p>
            <a:r>
              <a:rPr lang="en-US" dirty="0"/>
              <a:t>Grimbergen, 30/05/2026</a:t>
            </a:r>
          </a:p>
        </p:txBody>
      </p:sp>
    </p:spTree>
    <p:extLst>
      <p:ext uri="{BB962C8B-B14F-4D97-AF65-F5344CB8AC3E}">
        <p14:creationId xmlns:p14="http://schemas.microsoft.com/office/powerpoint/2010/main" val="2466253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EFC1-3AB8-A5E2-11E7-4B02DF87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transmitter?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01AEB-B564-3AE5-0E4A-D293BCF52F5C}"/>
              </a:ext>
            </a:extLst>
          </p:cNvPr>
          <p:cNvSpPr txBox="1"/>
          <p:nvPr/>
        </p:nvSpPr>
        <p:spPr>
          <a:xfrm>
            <a:off x="462207" y="1930400"/>
            <a:ext cx="6428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: have a second Tx transmitting 2 </a:t>
            </a:r>
            <a:r>
              <a:rPr lang="en-US" dirty="0" err="1"/>
              <a:t>KHz</a:t>
            </a:r>
            <a:r>
              <a:rPr lang="en-US" dirty="0"/>
              <a:t> above the current beacon such that meteor echoes will appear around 1 </a:t>
            </a:r>
            <a:r>
              <a:rPr lang="en-US" dirty="0" err="1"/>
              <a:t>KHz</a:t>
            </a:r>
            <a:r>
              <a:rPr lang="en-US" dirty="0"/>
              <a:t> for BRAMS beacon 1 and 2 </a:t>
            </a:r>
            <a:r>
              <a:rPr lang="en-US" dirty="0" err="1"/>
              <a:t>KHz</a:t>
            </a:r>
            <a:r>
              <a:rPr lang="en-US" dirty="0"/>
              <a:t> for BRAMS beacon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number of pairs Tx-Rx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Location : not much has been done </a:t>
            </a:r>
            <a:r>
              <a:rPr lang="en-US" dirty="0">
                <a:sym typeface="Wingdings" panose="05000000000000000000" pitchFamily="2" charset="2"/>
              </a:rPr>
              <a:t> contact with SCK-CEN, TABLOO …. But nothing concrete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Any suggestion? 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D0F0E-9292-F71E-613F-023811B65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002" y="1202642"/>
            <a:ext cx="5247368" cy="458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1AD2-1B0F-CD29-E5C5-B027068B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1CB4C-5011-BD22-9FE1-23F31AE8A5CF}"/>
              </a:ext>
            </a:extLst>
          </p:cNvPr>
          <p:cNvSpPr txBox="1"/>
          <p:nvPr/>
        </p:nvSpPr>
        <p:spPr>
          <a:xfrm>
            <a:off x="1025236" y="1838036"/>
            <a:ext cx="9328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SORBET </a:t>
            </a:r>
            <a:r>
              <a:rPr lang="en-US" dirty="0">
                <a:sym typeface="Wingdings" panose="05000000000000000000" pitchFamily="2" charset="2"/>
              </a:rPr>
              <a:t> Ending in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PhD Hugo Joly  until December 2029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MAMBO (Mass and </a:t>
            </a:r>
            <a:r>
              <a:rPr lang="en-US" dirty="0" err="1">
                <a:sym typeface="Wingdings" panose="05000000000000000000" pitchFamily="2" charset="2"/>
              </a:rPr>
              <a:t>ionisAtion</a:t>
            </a:r>
            <a:r>
              <a:rPr lang="en-US" dirty="0">
                <a:sym typeface="Wingdings" panose="05000000000000000000" pitchFamily="2" charset="2"/>
              </a:rPr>
              <a:t> of Meteoroids from BRAMS observations)  P4S Call  not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MIMBO (Mass and </a:t>
            </a:r>
            <a:r>
              <a:rPr lang="en-US" dirty="0" err="1">
                <a:sym typeface="Wingdings" panose="05000000000000000000" pitchFamily="2" charset="2"/>
              </a:rPr>
              <a:t>Ionisation</a:t>
            </a:r>
            <a:r>
              <a:rPr lang="en-US" dirty="0">
                <a:sym typeface="Wingdings" panose="05000000000000000000" pitchFamily="2" charset="2"/>
              </a:rPr>
              <a:t> of Meteoroids from BRAMS observations)  FNRS call  answer around mid-June  if not selected, the candidate Zara Zaman (CAN) will present a similar project at FRIA later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INTERCEPTOR (</a:t>
            </a:r>
            <a:r>
              <a:rPr lang="en-US" dirty="0"/>
              <a:t> </a:t>
            </a:r>
            <a:r>
              <a:rPr lang="en-US" dirty="0" err="1"/>
              <a:t>sIgNaTure</a:t>
            </a:r>
            <a:r>
              <a:rPr lang="en-US" dirty="0"/>
              <a:t> of </a:t>
            </a:r>
            <a:r>
              <a:rPr lang="en-US" dirty="0" err="1"/>
              <a:t>hypERsoniC</a:t>
            </a:r>
            <a:r>
              <a:rPr lang="en-US" dirty="0"/>
              <a:t> </a:t>
            </a:r>
            <a:r>
              <a:rPr lang="en-US" dirty="0" err="1"/>
              <a:t>objEcts</a:t>
            </a:r>
            <a:r>
              <a:rPr lang="en-US" dirty="0"/>
              <a:t>: dual </a:t>
            </a:r>
            <a:r>
              <a:rPr lang="en-US" dirty="0" err="1"/>
              <a:t>aPplicaTiOn</a:t>
            </a:r>
            <a:r>
              <a:rPr lang="en-US" dirty="0"/>
              <a:t> of </a:t>
            </a:r>
            <a:r>
              <a:rPr lang="en-US" dirty="0" err="1"/>
              <a:t>fiReballs</a:t>
            </a:r>
            <a:r>
              <a:rPr lang="en-US" dirty="0"/>
              <a:t>, VKI leads) </a:t>
            </a:r>
            <a:r>
              <a:rPr lang="en-US" dirty="0">
                <a:sym typeface="Wingdings" panose="05000000000000000000" pitchFamily="2" charset="2"/>
              </a:rPr>
              <a:t> DEFRA call  answer by mid-September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STCE (Solar Terrestrial Center of Excellence)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8695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3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97442-22E5-CBA2-946E-4CDAA737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BRAMS receiving stations</a:t>
            </a:r>
            <a:endParaRPr lang="en-BE" sz="26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501FB-9A2F-2BCA-12B6-5E486BBD7DF8}"/>
              </a:ext>
            </a:extLst>
          </p:cNvPr>
          <p:cNvSpPr txBox="1"/>
          <p:nvPr/>
        </p:nvSpPr>
        <p:spPr>
          <a:xfrm>
            <a:off x="3962401" y="5265336"/>
            <a:ext cx="713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stations with ICOM left : BEOTTI, BEKAMP, BEGRIM, BEREDU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Boxes with Rock 4SE instead of </a:t>
            </a:r>
            <a:r>
              <a:rPr lang="en-US" dirty="0" err="1"/>
              <a:t>Rpi</a:t>
            </a:r>
            <a:r>
              <a:rPr lang="en-US" dirty="0"/>
              <a:t> : BEHARE, BELANG, BEGENT, BESIVR, BELIEG, BELEUZ, FRMAUB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stations with very poor SNR : BEOOSE, BEMAAM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1157E-0219-34E2-86A7-DB39F1089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239" y="159962"/>
            <a:ext cx="5534820" cy="4838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50D6A-2972-2475-2C8E-1E80AC03614D}"/>
              </a:ext>
            </a:extLst>
          </p:cNvPr>
          <p:cNvSpPr txBox="1"/>
          <p:nvPr/>
        </p:nvSpPr>
        <p:spPr>
          <a:xfrm>
            <a:off x="10756489" y="1966452"/>
            <a:ext cx="1364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52 stations</a:t>
            </a:r>
            <a:endParaRPr lang="en-B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EACD8B-922B-DB3A-D489-627386349BD0}"/>
              </a:ext>
            </a:extLst>
          </p:cNvPr>
          <p:cNvSpPr/>
          <p:nvPr/>
        </p:nvSpPr>
        <p:spPr>
          <a:xfrm>
            <a:off x="10756489" y="1782692"/>
            <a:ext cx="1258529" cy="7964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00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12A1-18B4-E4A5-05CC-8DCCA68E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remote control and data transfer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D0AA1-FFCE-3E25-D200-29B178929E0F}"/>
              </a:ext>
            </a:extLst>
          </p:cNvPr>
          <p:cNvSpPr txBox="1"/>
          <p:nvPr/>
        </p:nvSpPr>
        <p:spPr>
          <a:xfrm>
            <a:off x="1062182" y="1893455"/>
            <a:ext cx="8802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Reverse ssh is used for both data transfer and remote control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replaces respectively transfer to our web server (</a:t>
            </a:r>
            <a:r>
              <a:rPr lang="en-US" dirty="0" err="1"/>
              <a:t>brams_communicator</a:t>
            </a:r>
            <a:r>
              <a:rPr lang="en-US" dirty="0"/>
              <a:t>) and Hamachi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316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927A-563D-DF5F-F999-93C51755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new interferometer in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Ecotron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F0498-9B75-25FC-29D0-4BE7541E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33" y="1889090"/>
            <a:ext cx="8431420" cy="4405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DDCB4-8E29-0BD7-E013-D6F5BBB6A986}"/>
              </a:ext>
            </a:extLst>
          </p:cNvPr>
          <p:cNvSpPr txBox="1"/>
          <p:nvPr/>
        </p:nvSpPr>
        <p:spPr>
          <a:xfrm>
            <a:off x="9818255" y="2881745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Excellent site in terms of SNR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5449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4547B-D0F4-0AB4-2346-A300C235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8FDF638-7094-4E6D-B770-D81CEA11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A316C-C141-F3B6-39A0-D73386AD7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0"/>
            <a:ext cx="3124151" cy="35785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One new interferometer in </a:t>
            </a:r>
            <a:r>
              <a:rPr lang="en-US" sz="39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Ecotron</a:t>
            </a:r>
            <a:endParaRPr lang="en-US" sz="39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EB94D-26E8-8C3A-9DA9-F922E1ACC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r="13701"/>
          <a:stretch>
            <a:fillRect/>
          </a:stretch>
        </p:blipFill>
        <p:spPr>
          <a:xfrm>
            <a:off x="4125081" y="972235"/>
            <a:ext cx="3383280" cy="241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F7C79-F06D-CACD-146B-8B6F8EF05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5"/>
          <a:stretch>
            <a:fillRect/>
          </a:stretch>
        </p:blipFill>
        <p:spPr>
          <a:xfrm>
            <a:off x="4121338" y="3605954"/>
            <a:ext cx="3383280" cy="2414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6F2E2-6EED-4C4B-E341-1CED3C45BC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877" r="2" b="9542"/>
          <a:stretch>
            <a:fillRect/>
          </a:stretch>
        </p:blipFill>
        <p:spPr>
          <a:xfrm>
            <a:off x="7755775" y="972235"/>
            <a:ext cx="3438144" cy="50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D9FE1-939C-2A1C-6685-22B3FB9C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9BCA50-5C8B-4034-853C-B2917664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B66C15-9D7B-C898-C78D-3F7C55D7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9087092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One new interferometer in </a:t>
            </a:r>
            <a:r>
              <a:rPr lang="en-US" sz="32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Ecotron</a:t>
            </a:r>
            <a:endParaRPr lang="en-US" sz="32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0E75C-7BAA-9E7C-A957-9DCADFD34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6" b="-3"/>
          <a:stretch>
            <a:fillRect/>
          </a:stretch>
        </p:blipFill>
        <p:spPr>
          <a:xfrm rot="5400000">
            <a:off x="-30262" y="2138464"/>
            <a:ext cx="4752000" cy="358975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B2FB3-0EF1-25DD-A0D3-7059003EC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0" b="-2"/>
          <a:stretch>
            <a:fillRect/>
          </a:stretch>
        </p:blipFill>
        <p:spPr>
          <a:xfrm rot="5400000">
            <a:off x="7819819" y="2149397"/>
            <a:ext cx="4752000" cy="35678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F96B6-C68E-BF37-85F6-EAD883C05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6"/>
          <a:stretch>
            <a:fillRect/>
          </a:stretch>
        </p:blipFill>
        <p:spPr>
          <a:xfrm rot="5400000">
            <a:off x="3800185" y="2149539"/>
            <a:ext cx="4752000" cy="35676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31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FD51E1-A745-435F-6E4D-572637459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18BCE60-EB58-4019-B93A-1094BA89F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39C5D7-3A83-4B28-BA16-9364DA5F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5385538" cy="6858000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E4BDC5-1DF0-B758-02E4-0AA24AB72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8087"/>
            <a:ext cx="6103704" cy="5125412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44A11-62DE-FA52-38CC-72916B6D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777240"/>
            <a:ext cx="4502683" cy="3792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One new interferometer in </a:t>
            </a:r>
            <a:r>
              <a:rPr lang="en-US" sz="4800" dirty="0" err="1">
                <a:solidFill>
                  <a:srgbClr val="0070C0"/>
                </a:solidFill>
              </a:rPr>
              <a:t>Ecotron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7D9AE-3131-64D2-E102-01A643D8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1" b="1"/>
          <a:stretch>
            <a:fillRect/>
          </a:stretch>
        </p:blipFill>
        <p:spPr>
          <a:xfrm rot="5400000">
            <a:off x="5367474" y="736230"/>
            <a:ext cx="6858000" cy="5385539"/>
          </a:xfrm>
          <a:prstGeom prst="rect">
            <a:avLst/>
          </a:prstGeom>
        </p:spPr>
      </p:pic>
      <p:sp>
        <p:nvSpPr>
          <p:cNvPr id="16" name="tint">
            <a:extLst>
              <a:ext uri="{FF2B5EF4-FFF2-40B4-BE49-F238E27FC236}">
                <a16:creationId xmlns:a16="http://schemas.microsoft.com/office/drawing/2014/main" id="{49109861-B852-BC17-33D7-416D00A3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92294" y="0"/>
            <a:ext cx="696657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3B3BF-2C39-0429-6BCF-25234BD42A54}"/>
              </a:ext>
            </a:extLst>
          </p:cNvPr>
          <p:cNvSpPr txBox="1"/>
          <p:nvPr/>
        </p:nvSpPr>
        <p:spPr>
          <a:xfrm>
            <a:off x="924232" y="3578942"/>
            <a:ext cx="3854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Master Box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Distribution box (Calibrateur, GPSDO for 24 MHz reference, GPS for 1PPS+NMEA)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970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49D5-E73D-18B0-AEB2-52DC43FE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learnt from interferometer in Humain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85AE1-C086-8378-C34C-11BA7C8AA9A8}"/>
              </a:ext>
            </a:extLst>
          </p:cNvPr>
          <p:cNvSpPr txBox="1"/>
          <p:nvPr/>
        </p:nvSpPr>
        <p:spPr>
          <a:xfrm>
            <a:off x="1173018" y="1838036"/>
            <a:ext cx="94395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gutters </a:t>
            </a:r>
            <a:r>
              <a:rPr lang="en-US" dirty="0">
                <a:sym typeface="Wingdings" panose="05000000000000000000" pitchFamily="2" charset="2"/>
              </a:rPr>
              <a:t> easier to install and possibly replace the coaxial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Center phases of antennas at same height (within 1-2 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Matching elements of antennas protected with self-fusing tape   no problem with intensity of the calibrator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Linux, no more Windows  better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Better stability of the sampling frequency (previous sampler in Humain was not controlled by an external frequency reference)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Additional difficulty : sampling is made independently for each Rx and controlled by different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Rpi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 lack of synchronicity due to various states of OS on the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Rpis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 solution : modified calibrator (see talk by Michel)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4432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6048-5DEE-C539-B9BB-C2259DC8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stations</a:t>
            </a:r>
            <a:endParaRPr lang="en-B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5CAFB-4B38-F7DA-C987-96FCC0DD865A}"/>
              </a:ext>
            </a:extLst>
          </p:cNvPr>
          <p:cNvSpPr txBox="1"/>
          <p:nvPr/>
        </p:nvSpPr>
        <p:spPr>
          <a:xfrm>
            <a:off x="979056" y="1625600"/>
            <a:ext cx="50430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Lonzée</a:t>
            </a:r>
            <a:r>
              <a:rPr lang="en-US" dirty="0"/>
              <a:t> (near Gembloux)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Loupoigne</a:t>
            </a:r>
            <a:r>
              <a:rPr lang="en-US" dirty="0"/>
              <a:t> (near </a:t>
            </a:r>
            <a:r>
              <a:rPr lang="en-US" dirty="0" err="1"/>
              <a:t>Genappes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Havelange (near Marche-</a:t>
            </a:r>
            <a:r>
              <a:rPr lang="en-US" dirty="0" err="1"/>
              <a:t>en</a:t>
            </a:r>
            <a:r>
              <a:rPr lang="en-US" dirty="0"/>
              <a:t>-</a:t>
            </a:r>
            <a:r>
              <a:rPr lang="en-US" dirty="0" err="1"/>
              <a:t>Famenne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Durbuy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Bocholt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Candidates?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BA7FD-1591-AB24-5CDF-070F80C5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21" y="1267296"/>
            <a:ext cx="553564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442</Words>
  <Application>Microsoft Office PowerPoint</Application>
  <PresentationFormat>Widescreen</PresentationFormat>
  <Paragraphs>66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Wingdings</vt:lpstr>
      <vt:lpstr>Office Theme</vt:lpstr>
      <vt:lpstr>Status of the BRAMS network</vt:lpstr>
      <vt:lpstr>BRAMS receiving stations</vt:lpstr>
      <vt:lpstr>New remote control and data transfer</vt:lpstr>
      <vt:lpstr>One new interferometer in Ecotron</vt:lpstr>
      <vt:lpstr>One new interferometer in Ecotron</vt:lpstr>
      <vt:lpstr>One new interferometer in Ecotron</vt:lpstr>
      <vt:lpstr>One new interferometer in Ecotron</vt:lpstr>
      <vt:lpstr>Lessons learnt from interferometer in Humain</vt:lpstr>
      <vt:lpstr>New stations</vt:lpstr>
      <vt:lpstr>Second transmitter?</vt:lpstr>
      <vt:lpstr>Projects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Hervé Lamy</dc:creator>
  <cp:lastModifiedBy>Hervé Lamy</cp:lastModifiedBy>
  <cp:revision>4</cp:revision>
  <dcterms:created xsi:type="dcterms:W3CDTF">2026-05-29T09:27:46Z</dcterms:created>
  <dcterms:modified xsi:type="dcterms:W3CDTF">2026-05-30T06:14:24Z</dcterms:modified>
</cp:coreProperties>
</file>