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45" r:id="rId2"/>
  </p:sldMasterIdLst>
  <p:notesMasterIdLst>
    <p:notesMasterId r:id="rId21"/>
  </p:notesMasterIdLst>
  <p:handoutMasterIdLst>
    <p:handoutMasterId r:id="rId22"/>
  </p:handoutMasterIdLst>
  <p:sldIdLst>
    <p:sldId id="448" r:id="rId3"/>
    <p:sldId id="519" r:id="rId4"/>
    <p:sldId id="490" r:id="rId5"/>
    <p:sldId id="521" r:id="rId6"/>
    <p:sldId id="520" r:id="rId7"/>
    <p:sldId id="517" r:id="rId8"/>
    <p:sldId id="509" r:id="rId9"/>
    <p:sldId id="510" r:id="rId10"/>
    <p:sldId id="511" r:id="rId11"/>
    <p:sldId id="512" r:id="rId12"/>
    <p:sldId id="513" r:id="rId13"/>
    <p:sldId id="514" r:id="rId14"/>
    <p:sldId id="515" r:id="rId15"/>
    <p:sldId id="516" r:id="rId16"/>
    <p:sldId id="501" r:id="rId17"/>
    <p:sldId id="502" r:id="rId18"/>
    <p:sldId id="458" r:id="rId19"/>
    <p:sldId id="372" r:id="rId20"/>
  </p:sldIdLst>
  <p:sldSz cx="12192000" cy="6858000"/>
  <p:notesSz cx="6794500" cy="99314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Calders" initials="SC" lastIdx="1" clrIdx="0">
    <p:extLst>
      <p:ext uri="{19B8F6BF-5375-455C-9EA6-DF929625EA0E}">
        <p15:presenceInfo xmlns:p15="http://schemas.microsoft.com/office/powerpoint/2012/main" userId="Stijn Cald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7626"/>
    <a:srgbClr val="DF7C30"/>
    <a:srgbClr val="FF6600"/>
    <a:srgbClr val="225078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8" autoAdjust="0"/>
    <p:restoredTop sz="79460" autoAdjust="0"/>
  </p:normalViewPr>
  <p:slideViewPr>
    <p:cSldViewPr>
      <p:cViewPr varScale="1">
        <p:scale>
          <a:sx n="90" d="100"/>
          <a:sy n="90" d="100"/>
        </p:scale>
        <p:origin x="139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202" y="-7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FD33C29C-17EA-49DD-BC41-53081AE7B8FA}" type="datetimeFigureOut">
              <a:rPr lang="nl-BE"/>
              <a:pPr>
                <a:defRPr/>
              </a:pPr>
              <a:t>29/05/2026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7884E5-A4AD-42DA-A3D8-0AC57741AB44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CFA7C2-2D12-4EA2-98FD-3E899DB75D8F}" type="datetimeFigureOut">
              <a:rPr lang="nl-BE"/>
              <a:pPr>
                <a:defRPr/>
              </a:pPr>
              <a:t>29/05/2026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B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EB47FF-5BCA-4F68-86C5-4F3489A05ED0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1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46270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sporadic has a daily</a:t>
            </a:r>
            <a:r>
              <a:rPr lang="en-US" baseline="0" dirty="0" smtClean="0"/>
              <a:t> variation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case, the OF and the </a:t>
            </a:r>
            <a:r>
              <a:rPr lang="en-US" baseline="0" dirty="0" err="1" smtClean="0"/>
              <a:t>sporadics</a:t>
            </a:r>
            <a:r>
              <a:rPr lang="en-US" baseline="0" dirty="0" smtClean="0"/>
              <a:t> are in phase. This is coincidence.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11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187337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Together</a:t>
            </a:r>
            <a:r>
              <a:rPr lang="en-US" baseline="0" dirty="0" smtClean="0"/>
              <a:t> they make the total expected meteor activity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Far from the peak, the </a:t>
            </a:r>
            <a:r>
              <a:rPr lang="en-US" baseline="0" dirty="0" err="1" smtClean="0"/>
              <a:t>sporadics</a:t>
            </a:r>
            <a:r>
              <a:rPr lang="en-US" baseline="0" dirty="0" smtClean="0"/>
              <a:t> dominate.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12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4203102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close</a:t>
            </a:r>
            <a:r>
              <a:rPr lang="en-US" baseline="0" dirty="0" smtClean="0"/>
              <a:t> to the observed meteor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13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403351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stream parameters are shared.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Mention residuals as a diagnostic for fit quality.</a:t>
            </a:r>
            <a:endParaRPr lang="nl-B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14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833625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BE" dirty="0" smtClean="0"/>
              <a:t>The</a:t>
            </a:r>
            <a:r>
              <a:rPr lang="nl-BE" baseline="0" dirty="0" smtClean="0"/>
              <a:t> normalized sporadic curve is similar between the two stations.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15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4291742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BE" baseline="0" dirty="0" smtClean="0"/>
              <a:t>The OF has a similar shape, although the dip at high radiant elevations for Kampenhout is striking. This is due to the antenna configuration.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16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366209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 smtClean="0"/>
          </a:p>
          <a:p>
            <a:r>
              <a:rPr lang="en-US" sz="1200" b="1" dirty="0" smtClean="0"/>
              <a:t>Key improvements:</a:t>
            </a:r>
            <a:endParaRPr lang="en-US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 smtClean="0"/>
              <a:t>Multi-Station Data:</a:t>
            </a:r>
            <a:r>
              <a:rPr lang="en-US" sz="1200" dirty="0" smtClean="0"/>
              <a:t> Combines observations from multiple stations to better separate sporadic and stream contributions.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 smtClean="0"/>
              <a:t>Smoothness &amp; Models:</a:t>
            </a:r>
            <a:r>
              <a:rPr lang="en-US" sz="1200" dirty="0" smtClean="0"/>
              <a:t> Imposes smoothness on sporadic profiles and uses latitude-dependent models to reduce unknowns and improve robustness.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 smtClean="0"/>
              <a:t>Constraints:</a:t>
            </a:r>
            <a:r>
              <a:rPr lang="en-US" sz="1200" dirty="0" smtClean="0"/>
              <a:t> Ensures non-negativity of observability functions (OFs) and sets OFs to zero when </a:t>
            </a:r>
            <a:r>
              <a:rPr lang="en-US" sz="1200" dirty="0" err="1" smtClean="0"/>
              <a:t>radiants</a:t>
            </a:r>
            <a:r>
              <a:rPr lang="en-US" sz="1200" dirty="0" smtClean="0"/>
              <a:t> are below the horizon.</a:t>
            </a:r>
          </a:p>
          <a:p>
            <a:endParaRPr lang="en-US" sz="1200" b="1" dirty="0" smtClean="0"/>
          </a:p>
          <a:p>
            <a:r>
              <a:rPr lang="en-US" dirty="0" smtClean="0"/>
              <a:t>Generalized, more robust method.</a:t>
            </a:r>
          </a:p>
          <a:p>
            <a:r>
              <a:rPr lang="en-US" dirty="0" smtClean="0"/>
              <a:t>Proper error handling and global fitting.</a:t>
            </a:r>
          </a:p>
          <a:p>
            <a:r>
              <a:rPr lang="en-US" dirty="0" smtClean="0"/>
              <a:t>Ready for operational use in multi-station networks.</a:t>
            </a:r>
          </a:p>
          <a:p>
            <a:r>
              <a:rPr lang="en-US" dirty="0" smtClean="0"/>
              <a:t>Mention upcoming paper submission and planned applications.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17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054477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18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011003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 rates are affected by: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sporadics</a:t>
            </a:r>
            <a:r>
              <a:rPr lang="en-US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station observability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noise </a:t>
            </a:r>
          </a:p>
          <a:p>
            <a:r>
              <a:rPr lang="en-US" dirty="0" smtClean="0"/>
              <a:t>We want to recover the intrinsic shower activity.</a:t>
            </a:r>
          </a:p>
          <a:p>
            <a:endParaRPr lang="en-US" dirty="0" smtClean="0"/>
          </a:p>
          <a:p>
            <a:r>
              <a:rPr lang="en-US" dirty="0" smtClean="0"/>
              <a:t>How can we statistically distinguish which meteors belong to a specific shower, given that single-station radio forward scatter data alone cannot reliably separate shower meteors from sporadic background activity?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Forward scatter radio data from a single or a small number of stations are not enough to say whether a detected meteor belongs to a shower or is part of the sporadic background.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This means that any separation between shower activity and background must be done statistically.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2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421237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 summarize </a:t>
            </a:r>
            <a:r>
              <a:rPr lang="en-US" dirty="0" err="1" smtClean="0"/>
              <a:t>Steyaert’s</a:t>
            </a:r>
            <a:r>
              <a:rPr lang="en-US" dirty="0" smtClean="0"/>
              <a:t> original approach: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number of observed meteors is the sum of the number of sporadic meteors and the number of observed shower meteors.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Uses a double-exponential profile for shower activity.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But not all shower meteors can be observed, e.g. when the radiant</a:t>
            </a:r>
            <a:r>
              <a:rPr lang="en-US" baseline="0" dirty="0" smtClean="0"/>
              <a:t> is below the horizon</a:t>
            </a:r>
            <a:r>
              <a:rPr lang="en-US" dirty="0" smtClean="0"/>
              <a:t>. The OF</a:t>
            </a:r>
            <a:r>
              <a:rPr lang="en-US" baseline="0" dirty="0" smtClean="0"/>
              <a:t> captures the fraction of shower meteors that can be observed.</a:t>
            </a:r>
            <a:endParaRPr lang="en-US" dirty="0" smtClean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Fits count-rate profiles per local time independently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3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117253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first sight, the problem looks simple: we observe count rates and fit a model.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wijs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bovenste</a:t>
            </a:r>
            <a:r>
              <a:rPr lang="en-US" dirty="0" smtClean="0"/>
              <a:t> panel)</a:t>
            </a:r>
          </a:p>
          <a:p>
            <a:r>
              <a:rPr lang="en-US" dirty="0" smtClean="0"/>
              <a:t>“Here, the three fitted curves are essentially identical from the point of view of the observations.”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wijs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middelste</a:t>
            </a:r>
            <a:r>
              <a:rPr lang="en-US" dirty="0" smtClean="0"/>
              <a:t> panel)</a:t>
            </a:r>
          </a:p>
          <a:p>
            <a:r>
              <a:rPr lang="en-US" dirty="0" smtClean="0"/>
              <a:t>“But these fits correspond to very different observability functions.”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wijs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onderste</a:t>
            </a:r>
            <a:r>
              <a:rPr lang="en-US" dirty="0" smtClean="0"/>
              <a:t> panel)</a:t>
            </a:r>
          </a:p>
          <a:p>
            <a:r>
              <a:rPr lang="en-US" dirty="0" smtClean="0"/>
              <a:t>“And therefore also to very different intrinsic shower activity profiles.”</a:t>
            </a:r>
          </a:p>
          <a:p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So a good fit does not automatically imply a unique physical solution.</a:t>
            </a:r>
          </a:p>
          <a:p>
            <a:r>
              <a:rPr lang="en-US" dirty="0" smtClean="0"/>
              <a:t>This is the core degeneracy problem in single-station count-rate inversion.</a:t>
            </a:r>
          </a:p>
          <a:p>
            <a:r>
              <a:rPr lang="en-US" dirty="0" smtClean="0"/>
              <a:t>That is why we need additional constraints, uncertainty estimation, and ideally multi-station observations.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4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547825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priori constraints: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Forced sporadic variation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OF=0 when radiant below horizon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Regularization: e.g. sporadic variation is smooth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Adding more stations doesn’t help, but you can assume shared shower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5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550851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smtClean="0"/>
              <a:t>Both are forward scatter, but using different transmitter/receiver. One station</a:t>
            </a:r>
            <a:r>
              <a:rPr lang="en-US" sz="1200" baseline="0" dirty="0" smtClean="0"/>
              <a:t> observing the VVS beacon, one the BRAMS beacon.</a:t>
            </a:r>
            <a:endParaRPr lang="en-US" sz="1200" dirty="0" smtClean="0"/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 smtClean="0"/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smtClean="0"/>
              <a:t>Mention RMZ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6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366886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>We will fit</a:t>
            </a:r>
            <a:r>
              <a:rPr lang="en-US" baseline="0" dirty="0" smtClean="0"/>
              <a:t> the meteor shower, assuming shared shower parameters.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aseline="0" dirty="0" smtClean="0"/>
              <a:t>9-19 December 2019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aseline="0" dirty="0" smtClean="0"/>
              <a:t>Geminids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7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60975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would be the number of observed </a:t>
            </a:r>
            <a:r>
              <a:rPr lang="en-US" baseline="0" dirty="0" smtClean="0"/>
              <a:t>shower meteors </a:t>
            </a:r>
            <a:r>
              <a:rPr lang="en-US" baseline="0" dirty="0" smtClean="0"/>
              <a:t>if the OF=1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9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4109298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 real observed shower</a:t>
            </a:r>
            <a:r>
              <a:rPr lang="en-US" baseline="0" dirty="0" smtClean="0"/>
              <a:t> meteors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10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55864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24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86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7879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9287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470DE-91C3-93FC-EDFF-41681FD78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2D0F-B192-4185-8112-A393179DD610}" type="datetimeFigureOut">
              <a:rPr lang="en-BE" smtClean="0"/>
              <a:t>29/05/2026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366075-F587-EE4C-F6ED-9C0D385D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7465F-B993-7F13-1F2D-FAAF5BFA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FCC5-6E3F-4AB3-9C42-8FC2143A5D8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13778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logobelsp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9667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5B0E59-EF8C-4223-BA2B-15939EB228A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25697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logobelsp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9667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304B291-3C26-4C6E-99E8-45F2D1DE38B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25617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567148-B73B-4CCB-AD14-80F4B700931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61262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022DD76-5C68-4519-994E-8F4511F8EB0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90400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7" y="1844825"/>
            <a:ext cx="53848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7" y="1844825"/>
            <a:ext cx="53848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7A122E-F14C-4E52-96C5-212BB826518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71462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52292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51584" y="1124744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805264"/>
            <a:ext cx="7315200" cy="3669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B87B5C-17F2-4C44-970F-66E7E9A94CF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7770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055019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704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788C49-2100-4368-B79A-EE7E64FEE37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03828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4017" y="1557339"/>
            <a:ext cx="2743200" cy="4568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17" y="1557339"/>
            <a:ext cx="8026400" cy="4568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7A903B2-BD14-40A6-8354-8DEF209F597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5871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41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798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431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983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50863" y="6021288"/>
            <a:ext cx="936625" cy="647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75520" y="6019057"/>
            <a:ext cx="936625" cy="647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000177" y="6019057"/>
            <a:ext cx="936625" cy="647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8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46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3.pn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jpe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10553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title style</a:t>
            </a:r>
            <a:endParaRPr lang="nl-BE" altLang="nl-B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Edit Master text styles</a:t>
            </a:r>
          </a:p>
          <a:p>
            <a:pPr lvl="1"/>
            <a:r>
              <a:rPr lang="en-US" altLang="nl-BE" smtClean="0"/>
              <a:t>Second level</a:t>
            </a:r>
          </a:p>
          <a:p>
            <a:pPr lvl="2"/>
            <a:r>
              <a:rPr lang="en-US" altLang="nl-BE" smtClean="0"/>
              <a:t>Third level</a:t>
            </a:r>
          </a:p>
          <a:p>
            <a:pPr lvl="3"/>
            <a:r>
              <a:rPr lang="en-US" altLang="nl-BE" smtClean="0"/>
              <a:t>Fourth level</a:t>
            </a:r>
          </a:p>
          <a:p>
            <a:pPr lvl="4"/>
            <a:r>
              <a:rPr lang="en-US" altLang="nl-BE" smtClean="0"/>
              <a:t>Fifth level</a:t>
            </a:r>
            <a:endParaRPr lang="nl-BE" altLang="nl-B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60" r:id="rId8"/>
    <p:sldLayoutId id="2147484048" r:id="rId9"/>
    <p:sldLayoutId id="2147484049" r:id="rId10"/>
    <p:sldLayoutId id="2147484050" r:id="rId11"/>
    <p:sldLayoutId id="2147484051" r:id="rId12"/>
    <p:sldLayoutId id="21474840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206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2212638" cy="10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1052513"/>
            <a:ext cx="109728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fr-FR" altLang="en-US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888" y="1844675"/>
            <a:ext cx="109728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fr-FR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1400" y="6381750"/>
            <a:ext cx="19431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4688" y="6381750"/>
            <a:ext cx="5759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1988" y="6381750"/>
            <a:ext cx="20304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16C840-940F-42B9-BB73-A0D5DC779C6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pic>
        <p:nvPicPr>
          <p:cNvPr id="2056" name="Picture 18" descr="logobelsp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9667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700" y="6165850"/>
            <a:ext cx="6223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 descr="ISSvry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41016">
            <a:off x="623888" y="131763"/>
            <a:ext cx="15843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0" descr="p8543_3aa8ed0ae6c0228f99c794a4a936bd57picard_20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40900">
            <a:off x="10223500" y="17463"/>
            <a:ext cx="966788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1" descr="soleil_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1" t="16920" r="21921" b="18459"/>
          <a:stretch>
            <a:fillRect/>
          </a:stretch>
        </p:blipFill>
        <p:spPr bwMode="auto">
          <a:xfrm>
            <a:off x="11379200" y="17463"/>
            <a:ext cx="812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BUSOC-inver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17463"/>
            <a:ext cx="12477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188913"/>
            <a:ext cx="1219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fr-BE" altLang="en-US" sz="1600" i="1" smtClean="0">
              <a:solidFill>
                <a:srgbClr val="33CCFF"/>
              </a:solidFill>
              <a:latin typeface="Nasalization Rg"/>
            </a:endParaRPr>
          </a:p>
          <a:p>
            <a:pPr algn="ctr" eaLnBrk="1" hangingPunct="1">
              <a:defRPr/>
            </a:pPr>
            <a:r>
              <a:rPr lang="fr-BE" altLang="en-US" sz="1600" b="1" smtClean="0">
                <a:solidFill>
                  <a:srgbClr val="FFFFFF"/>
                </a:solidFill>
                <a:latin typeface="Nasalization Rg"/>
              </a:rPr>
              <a:t> Belgian User Support &amp; Operations Centre</a:t>
            </a:r>
            <a:endParaRPr lang="fr-FR" altLang="en-US" sz="1600" b="1" smtClean="0">
              <a:solidFill>
                <a:srgbClr val="FFFFFF"/>
              </a:solidFill>
              <a:latin typeface="Nasalization Rg"/>
            </a:endParaRPr>
          </a:p>
        </p:txBody>
      </p:sp>
      <p:pic>
        <p:nvPicPr>
          <p:cNvPr id="2063" name="Picture 22" descr="mars_hubbl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6778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1" descr="logo-s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613" y="4006850"/>
            <a:ext cx="852487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Nasalization Rg" pitchFamily="2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Nasalization Rg" pitchFamily="2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Nasalization Rg" pitchFamily="2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Nasalization Rg" pitchFamily="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6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84;p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21233" r="12398" b="18960"/>
          <a:stretch/>
        </p:blipFill>
        <p:spPr>
          <a:xfrm>
            <a:off x="-11832" y="-27384"/>
            <a:ext cx="12203832" cy="4095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4" name="Picture 1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4067944"/>
            <a:ext cx="12203113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Slide Number Placeholder 5"/>
          <p:cNvSpPr txBox="1">
            <a:spLocks/>
          </p:cNvSpPr>
          <p:nvPr/>
        </p:nvSpPr>
        <p:spPr bwMode="auto">
          <a:xfrm>
            <a:off x="3791744" y="4348800"/>
            <a:ext cx="82944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3600" b="1" dirty="0" smtClean="0">
                <a:solidFill>
                  <a:srgbClr val="254F77"/>
                </a:solidFill>
                <a:ea typeface="Open Sans" panose="020B0606030504020204" pitchFamily="34" charset="0"/>
              </a:rPr>
              <a:t>S. Calders, J. De Keyser, H. Lamy, K. Kolenberg</a:t>
            </a:r>
          </a:p>
        </p:txBody>
      </p:sp>
      <p:pic>
        <p:nvPicPr>
          <p:cNvPr id="14339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0" y="2588400"/>
            <a:ext cx="3049588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5748338"/>
            <a:ext cx="10620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8904288" y="6084888"/>
            <a:ext cx="2520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225078"/>
                </a:solidFill>
              </a:rPr>
              <a:t>R</a:t>
            </a:r>
            <a:r>
              <a:rPr lang="en-US" altLang="en-US" sz="1200" dirty="0">
                <a:solidFill>
                  <a:srgbClr val="225078"/>
                </a:solidFill>
              </a:rPr>
              <a:t>OYAL </a:t>
            </a:r>
            <a:r>
              <a:rPr lang="en-US" altLang="en-US" sz="1800" dirty="0">
                <a:solidFill>
                  <a:srgbClr val="225078"/>
                </a:solidFill>
              </a:rPr>
              <a:t>B</a:t>
            </a:r>
            <a:r>
              <a:rPr lang="en-US" altLang="en-US" sz="1200" dirty="0">
                <a:solidFill>
                  <a:srgbClr val="225078"/>
                </a:solidFill>
              </a:rPr>
              <a:t>ELGIAN </a:t>
            </a:r>
            <a:r>
              <a:rPr lang="en-US" altLang="en-US" sz="1800" dirty="0">
                <a:solidFill>
                  <a:srgbClr val="225078"/>
                </a:solidFill>
              </a:rPr>
              <a:t>I</a:t>
            </a:r>
            <a:r>
              <a:rPr lang="en-US" altLang="en-US" sz="1200" dirty="0">
                <a:solidFill>
                  <a:srgbClr val="225078"/>
                </a:solidFill>
              </a:rPr>
              <a:t>NSTITUTE FOR </a:t>
            </a:r>
            <a:r>
              <a:rPr lang="en-US" altLang="en-US" sz="1800" dirty="0">
                <a:solidFill>
                  <a:srgbClr val="225078"/>
                </a:solidFill>
              </a:rPr>
              <a:t>S</a:t>
            </a:r>
            <a:r>
              <a:rPr lang="en-US" altLang="en-US" sz="1200" dirty="0">
                <a:solidFill>
                  <a:srgbClr val="225078"/>
                </a:solidFill>
              </a:rPr>
              <a:t>PACE </a:t>
            </a:r>
            <a:r>
              <a:rPr lang="en-US" altLang="en-US" sz="1800" dirty="0">
                <a:solidFill>
                  <a:srgbClr val="225078"/>
                </a:solidFill>
              </a:rPr>
              <a:t>A</a:t>
            </a:r>
            <a:r>
              <a:rPr lang="en-US" altLang="en-US" sz="1200" dirty="0">
                <a:solidFill>
                  <a:srgbClr val="225078"/>
                </a:solidFill>
              </a:rPr>
              <a:t>ERONOMY</a:t>
            </a: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auto">
          <a:xfrm>
            <a:off x="2082736" y="977088"/>
            <a:ext cx="934906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ea typeface="Open Sans" panose="020B0606030504020204" pitchFamily="34" charset="0"/>
              </a:rPr>
              <a:t>From radio meteor count rates to real meteor shower activity</a:t>
            </a:r>
          </a:p>
        </p:txBody>
      </p:sp>
      <p:pic>
        <p:nvPicPr>
          <p:cNvPr id="10" name="Google Shape;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51984" y="5821501"/>
            <a:ext cx="2548496" cy="91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403" y="3187066"/>
            <a:ext cx="2311253" cy="161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AB957-0EE6-E72A-6428-F937E9649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7AF33E-C304-A29D-7B60-F67FB2E83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35" y="0"/>
            <a:ext cx="1177233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07B16B-57C6-A1EA-6A3D-AAA9B29378B4}"/>
              </a:ext>
            </a:extLst>
          </p:cNvPr>
          <p:cNvSpPr txBox="1"/>
          <p:nvPr/>
        </p:nvSpPr>
        <p:spPr>
          <a:xfrm>
            <a:off x="480039" y="180975"/>
            <a:ext cx="834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Geminids flux observable at BEHUMA accounting for observability function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386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5326B-7865-D1BF-4ED4-4B7DCA086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DE4ADB-ADD7-653B-EF25-E01BA506F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21" y="0"/>
            <a:ext cx="1177555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013ED7-4033-1A00-164F-15D4E633C44B}"/>
              </a:ext>
            </a:extLst>
          </p:cNvPr>
          <p:cNvSpPr txBox="1"/>
          <p:nvPr/>
        </p:nvSpPr>
        <p:spPr>
          <a:xfrm>
            <a:off x="480039" y="180975"/>
            <a:ext cx="522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Geminids flux – showing also the sporadic flux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0218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18712-6E5B-0E17-7326-FFC244B3B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F5D301-E23E-788A-D29F-F78AA8853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71" y="0"/>
            <a:ext cx="1181205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C31968-1EF9-D01E-E956-A7B731FEEBDA}"/>
              </a:ext>
            </a:extLst>
          </p:cNvPr>
          <p:cNvSpPr txBox="1"/>
          <p:nvPr/>
        </p:nvSpPr>
        <p:spPr>
          <a:xfrm>
            <a:off x="480039" y="180975"/>
            <a:ext cx="672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Geminids flux model – sum of stream meteors and </a:t>
            </a:r>
            <a:r>
              <a:rPr lang="en-US" dirty="0" err="1"/>
              <a:t>sporadics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652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05880-FBFB-2542-2E64-4B940D7ED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D43BB6-FBD6-60CD-4F7D-8DF7E7EA3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37" y="0"/>
            <a:ext cx="1176632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071002-63AC-F1F6-C82B-D393FA07ACCD}"/>
              </a:ext>
            </a:extLst>
          </p:cNvPr>
          <p:cNvSpPr txBox="1"/>
          <p:nvPr/>
        </p:nvSpPr>
        <p:spPr>
          <a:xfrm>
            <a:off x="480039" y="180975"/>
            <a:ext cx="634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Geminids flux model – comparison with the observations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4493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18DF3-3DD1-8F27-3B4D-7E1E9329D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5607DC-064F-3217-464D-2F5175309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92" y="0"/>
            <a:ext cx="1179621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2399CB-87F2-61E5-B645-D1DD26626B42}"/>
              </a:ext>
            </a:extLst>
          </p:cNvPr>
          <p:cNvSpPr txBox="1"/>
          <p:nvPr/>
        </p:nvSpPr>
        <p:spPr>
          <a:xfrm>
            <a:off x="480039" y="180975"/>
            <a:ext cx="625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Geminids flux model  and observations for both stations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2964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216275" y="116632"/>
            <a:ext cx="8712200" cy="696913"/>
          </a:xfrm>
        </p:spPr>
        <p:txBody>
          <a:bodyPr/>
          <a:lstStyle/>
          <a:p>
            <a:r>
              <a:rPr lang="en-US" alt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Example fit</a:t>
            </a:r>
            <a:endParaRPr lang="en-US" altLang="en-US" sz="3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4056" y="453232"/>
            <a:ext cx="623887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6" name="Picture 3" descr="Ligne_orang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12204000" cy="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3039"/>
            <a:ext cx="1835347" cy="1833872"/>
          </a:xfrm>
        </p:spPr>
      </p:pic>
      <p:pic>
        <p:nvPicPr>
          <p:cNvPr id="9" name="Google Shape;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20" y="6357336"/>
            <a:ext cx="1073543" cy="383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0" y="1535513"/>
            <a:ext cx="9120336" cy="4269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408" y="2206829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FF0000"/>
                </a:solidFill>
              </a:rPr>
              <a:t>Fit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96688" y="4653136"/>
            <a:ext cx="2129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FF0000"/>
                </a:solidFill>
              </a:rPr>
              <a:t>Residuals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78887" y="1039159"/>
            <a:ext cx="2129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FF0000"/>
                </a:solidFill>
              </a:rPr>
              <a:t>OF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41672" y="5529426"/>
            <a:ext cx="2666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 smtClean="0">
                <a:solidFill>
                  <a:srgbClr val="FF0000"/>
                </a:solidFill>
              </a:rPr>
              <a:t>Sporadics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56240" y="1084095"/>
            <a:ext cx="3151583" cy="2560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216275" y="116632"/>
            <a:ext cx="8712200" cy="696913"/>
          </a:xfrm>
        </p:spPr>
        <p:txBody>
          <a:bodyPr/>
          <a:lstStyle/>
          <a:p>
            <a:r>
              <a:rPr lang="en-US" alt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Example fit</a:t>
            </a:r>
            <a:endParaRPr lang="en-US" altLang="en-US" sz="3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4056" y="453232"/>
            <a:ext cx="623887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6" name="Picture 3" descr="Ligne_orang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12204000" cy="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3039"/>
            <a:ext cx="1835347" cy="1833872"/>
          </a:xfrm>
        </p:spPr>
      </p:pic>
      <p:pic>
        <p:nvPicPr>
          <p:cNvPr id="9" name="Google Shape;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20" y="6357336"/>
            <a:ext cx="1073543" cy="383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0" y="1535513"/>
            <a:ext cx="9120336" cy="4269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408" y="2206829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FF0000"/>
                </a:solidFill>
              </a:rPr>
              <a:t>Fit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96688" y="4653136"/>
            <a:ext cx="2129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FF0000"/>
                </a:solidFill>
              </a:rPr>
              <a:t>Residuals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78887" y="1039159"/>
            <a:ext cx="2129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FF0000"/>
                </a:solidFill>
              </a:rPr>
              <a:t>OF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41672" y="5529426"/>
            <a:ext cx="2666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 smtClean="0">
                <a:solidFill>
                  <a:srgbClr val="FF0000"/>
                </a:solidFill>
              </a:rPr>
              <a:t>Sporadics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216275" y="333375"/>
            <a:ext cx="8712200" cy="696913"/>
          </a:xfrm>
        </p:spPr>
        <p:txBody>
          <a:bodyPr/>
          <a:lstStyle/>
          <a:p>
            <a:r>
              <a:rPr lang="en-US" alt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Conclusions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4056" y="453232"/>
            <a:ext cx="623887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6" name="Picture 3" descr="Ligne_orang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12204000" cy="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3039"/>
            <a:ext cx="1835347" cy="1833872"/>
          </a:xfrm>
        </p:spPr>
      </p:pic>
      <p:sp>
        <p:nvSpPr>
          <p:cNvPr id="3" name="TextBox 2"/>
          <p:cNvSpPr txBox="1"/>
          <p:nvPr/>
        </p:nvSpPr>
        <p:spPr>
          <a:xfrm>
            <a:off x="2711624" y="1191518"/>
            <a:ext cx="92168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derive the shower activity from time series.</a:t>
            </a:r>
          </a:p>
          <a:p>
            <a:endParaRPr lang="en-US" sz="2400" b="1" dirty="0"/>
          </a:p>
          <a:p>
            <a:r>
              <a:rPr lang="en-US" sz="2400" b="1" dirty="0" smtClean="0"/>
              <a:t>Key improvements: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Errors estimates on the outputs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Multi-station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Adding constraints and a priori information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Challenges </a:t>
            </a:r>
            <a:r>
              <a:rPr lang="en-US" sz="2400" b="1" dirty="0"/>
              <a:t>&amp; </a:t>
            </a:r>
            <a:r>
              <a:rPr lang="en-US" sz="2400" b="1" dirty="0" smtClean="0"/>
              <a:t>solutions</a:t>
            </a:r>
            <a:r>
              <a:rPr lang="en-US" sz="2400" b="1" dirty="0"/>
              <a:t>: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Overfitting risk</a:t>
            </a:r>
            <a:r>
              <a:rPr lang="en-US" sz="2400" b="1" dirty="0"/>
              <a:t>:</a:t>
            </a:r>
            <a:r>
              <a:rPr lang="en-US" sz="2400" dirty="0"/>
              <a:t> Mitigated by progressive optimization (e.g</a:t>
            </a:r>
            <a:r>
              <a:rPr lang="en-US" sz="2400" dirty="0" smtClean="0"/>
              <a:t>. </a:t>
            </a:r>
            <a:r>
              <a:rPr lang="en-US" sz="2400" dirty="0"/>
              <a:t>starting with simple models and adding complexity).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sz="2400" b="1" dirty="0"/>
              <a:t>Note: </a:t>
            </a:r>
            <a:r>
              <a:rPr lang="en-US" sz="2400" dirty="0"/>
              <a:t>RMZ volunteer data is </a:t>
            </a:r>
            <a:r>
              <a:rPr lang="en-US" sz="2400" dirty="0" smtClean="0"/>
              <a:t>reliable </a:t>
            </a:r>
            <a:r>
              <a:rPr lang="en-US" sz="2400" dirty="0"/>
              <a:t>and usable in scientific analysis</a:t>
            </a:r>
            <a:r>
              <a:rPr lang="en-US" sz="2400" dirty="0" smtClean="0"/>
              <a:t>.</a:t>
            </a:r>
          </a:p>
        </p:txBody>
      </p:sp>
      <p:pic>
        <p:nvPicPr>
          <p:cNvPr id="9" name="Google Shape;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20" y="6357336"/>
            <a:ext cx="1073543" cy="3837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6620" y="2988514"/>
            <a:ext cx="20489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Multi-station methodology paper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Synthetic </a:t>
            </a:r>
            <a:r>
              <a:rPr lang="en-US" b="1" dirty="0"/>
              <a:t>validation paper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10" y="1986911"/>
            <a:ext cx="1268760" cy="1268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3" y="4221088"/>
            <a:ext cx="126876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8" b="21704"/>
          <a:stretch>
            <a:fillRect/>
          </a:stretch>
        </p:blipFill>
        <p:spPr bwMode="auto">
          <a:xfrm>
            <a:off x="0" y="0"/>
            <a:ext cx="122047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444625"/>
            <a:ext cx="4059237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5199" y="2867025"/>
            <a:ext cx="227876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nl-BE" sz="4000" cap="sm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 </a:t>
            </a:r>
            <a:br>
              <a:rPr lang="nl-BE" sz="4000" cap="sm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BE" sz="4000" cap="small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Questions?</a:t>
            </a:r>
            <a:endParaRPr lang="nl-BE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3895176" y="5564188"/>
            <a:ext cx="456041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nl-BE" sz="2800" u="sng" dirty="0" smtClean="0">
                <a:solidFill>
                  <a:schemeClr val="tx2"/>
                </a:solidFill>
                <a:ea typeface="Open Sans" panose="020B0606030504020204" pitchFamily="34" charset="0"/>
              </a:rPr>
              <a:t>http://www.radiometeorzoo.org</a:t>
            </a:r>
            <a:endParaRPr lang="en-US" altLang="nl-BE" sz="1050" dirty="0" smtClean="0">
              <a:solidFill>
                <a:schemeClr val="tx2"/>
              </a:solidFill>
              <a:ea typeface="Open Sans" panose="020B0606030504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nl-BE" sz="2400" b="1" dirty="0" smtClean="0">
                <a:solidFill>
                  <a:schemeClr val="tx2"/>
                </a:solidFill>
                <a:ea typeface="Open Sans" panose="020B0606030504020204" pitchFamily="34" charset="0"/>
              </a:rPr>
              <a:t>Stijn.Calders@aeronomie.be</a:t>
            </a:r>
            <a:endParaRPr lang="en-US" altLang="en-US" sz="2400" b="1" dirty="0" smtClean="0">
              <a:ea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216275" y="188640"/>
            <a:ext cx="8712200" cy="696913"/>
          </a:xfrm>
        </p:spPr>
        <p:txBody>
          <a:bodyPr/>
          <a:lstStyle/>
          <a:p>
            <a:r>
              <a:rPr lang="en-US" alt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Observed count rates are not intrinsic shower activity</a:t>
            </a:r>
            <a:endParaRPr lang="en-US" altLang="en-US" sz="3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4056" y="453232"/>
            <a:ext cx="623887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6" name="Picture 3" descr="Ligne_orang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12204000" cy="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3039"/>
            <a:ext cx="1835347" cy="1833872"/>
          </a:xfrm>
        </p:spPr>
      </p:pic>
      <p:pic>
        <p:nvPicPr>
          <p:cNvPr id="9" name="Google Shape;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20" y="6357336"/>
            <a:ext cx="1073543" cy="383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44" y="1789525"/>
            <a:ext cx="8424936" cy="42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921558" y="2980244"/>
            <a:ext cx="4015305" cy="18734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Unknown components:</a:t>
            </a: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S(T): daily sporadic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OF(T):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station-dependent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observability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Z(t): intrinsic shower activity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83632" y="2996952"/>
            <a:ext cx="3672408" cy="185677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Known from observations:</a:t>
            </a: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N(t): observed meteor count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216275" y="333375"/>
            <a:ext cx="8712200" cy="696913"/>
          </a:xfrm>
        </p:spPr>
        <p:txBody>
          <a:bodyPr/>
          <a:lstStyle/>
          <a:p>
            <a:r>
              <a:rPr lang="en-US" alt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Core idea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4056" y="453232"/>
            <a:ext cx="623887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6" name="Picture 3" descr="Ligne_orang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12204000" cy="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3039"/>
            <a:ext cx="1835347" cy="183387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11625" y="1148551"/>
                <a:ext cx="7920880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𝑂𝐹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observed counts = sporadic background + observable part of the shower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25" y="1148551"/>
                <a:ext cx="7920880" cy="1415772"/>
              </a:xfrm>
              <a:prstGeom prst="rect">
                <a:avLst/>
              </a:prstGeom>
              <a:blipFill>
                <a:blip r:embed="rId7"/>
                <a:stretch>
                  <a:fillRect b="-5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oogle Shape;9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620" y="6357336"/>
            <a:ext cx="1073543" cy="3837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41065" y="6363581"/>
            <a:ext cx="41857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Steyaert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al. (2006), 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WGN,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34, 87–93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9754" y="5220489"/>
            <a:ext cx="837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Goal: </a:t>
            </a:r>
            <a:r>
              <a:rPr lang="en-US" sz="3200" dirty="0" smtClean="0"/>
              <a:t>recover</a:t>
            </a:r>
            <a:r>
              <a:rPr lang="en-US" sz="2800" dirty="0" smtClean="0"/>
              <a:t> Z(t), the </a:t>
            </a:r>
            <a:r>
              <a:rPr lang="en-US" sz="2800" dirty="0" smtClean="0"/>
              <a:t>intrinsic shower </a:t>
            </a:r>
            <a:r>
              <a:rPr lang="en-US" sz="2800" dirty="0" smtClean="0"/>
              <a:t>activity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6735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268760"/>
            <a:ext cx="5193148" cy="468052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216275" y="333375"/>
            <a:ext cx="8712200" cy="696913"/>
          </a:xfrm>
        </p:spPr>
        <p:txBody>
          <a:bodyPr/>
          <a:lstStyle/>
          <a:p>
            <a:r>
              <a:rPr lang="en-US" alt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This problem is ill-posed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4056" y="453232"/>
            <a:ext cx="623887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6" name="Picture 3" descr="Ligne_oran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12204000" cy="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3039"/>
            <a:ext cx="1835347" cy="1833872"/>
          </a:xfrm>
        </p:spPr>
      </p:pic>
      <p:pic>
        <p:nvPicPr>
          <p:cNvPr id="9" name="Google Shape;9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620" y="6357336"/>
            <a:ext cx="1073543" cy="38379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335360" y="1607749"/>
            <a:ext cx="67685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Different combinations of </a:t>
            </a:r>
            <a:r>
              <a:rPr lang="en-US" sz="3200" dirty="0" smtClean="0"/>
              <a:t>S(T), OF(T</a:t>
            </a:r>
            <a:r>
              <a:rPr lang="en-US" sz="3200" dirty="0"/>
              <a:t>) and Z(t) can produce identical count rates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Good </a:t>
            </a:r>
            <a:r>
              <a:rPr lang="en-US" sz="3200" dirty="0"/>
              <a:t>fits do not guarantee unique physical solutions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Multi-station </a:t>
            </a:r>
            <a:r>
              <a:rPr lang="en-US" sz="3200" dirty="0"/>
              <a:t>data and constraints help break these degeneracies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52897" y="6342818"/>
            <a:ext cx="3881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Calders et al. (2026), </a:t>
            </a:r>
            <a:r>
              <a:rPr lang="da-DK" i="1" dirty="0"/>
              <a:t>WGN</a:t>
            </a:r>
            <a:r>
              <a:rPr lang="da-DK" dirty="0"/>
              <a:t>, 54:1, 15–19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216275" y="333375"/>
            <a:ext cx="8712200" cy="696913"/>
          </a:xfrm>
        </p:spPr>
        <p:txBody>
          <a:bodyPr/>
          <a:lstStyle/>
          <a:p>
            <a:r>
              <a:rPr lang="en-US" alt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How do we improve this?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4056" y="453232"/>
            <a:ext cx="623887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6" name="Picture 3" descr="Ligne_orang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12204000" cy="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3039"/>
            <a:ext cx="1835347" cy="1833872"/>
          </a:xfrm>
        </p:spPr>
      </p:pic>
      <p:sp>
        <p:nvSpPr>
          <p:cNvPr id="3" name="TextBox 2"/>
          <p:cNvSpPr txBox="1"/>
          <p:nvPr/>
        </p:nvSpPr>
        <p:spPr>
          <a:xfrm>
            <a:off x="2711624" y="1196752"/>
            <a:ext cx="92168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Steyaert</a:t>
            </a:r>
            <a:r>
              <a:rPr lang="en-US" sz="2800" dirty="0" smtClean="0"/>
              <a:t> already mentioned some limitations, that we tried to solve: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dirty="0"/>
              <a:t>Weighted fitting using Poisson </a:t>
            </a:r>
            <a:r>
              <a:rPr lang="en-US" sz="2800" dirty="0" smtClean="0"/>
              <a:t>statistics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dirty="0" smtClean="0"/>
              <a:t>Multi-station support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dirty="0" smtClean="0"/>
              <a:t>A </a:t>
            </a:r>
            <a:r>
              <a:rPr lang="en-US" sz="2800" dirty="0"/>
              <a:t>priori constraints / </a:t>
            </a:r>
            <a:r>
              <a:rPr lang="en-US" sz="2800" dirty="0" smtClean="0"/>
              <a:t>regularization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dirty="0" smtClean="0"/>
              <a:t>Monte </a:t>
            </a:r>
            <a:r>
              <a:rPr lang="en-US" sz="2800" dirty="0"/>
              <a:t>Carlo uncertainty estimation</a:t>
            </a:r>
          </a:p>
        </p:txBody>
      </p:sp>
      <p:pic>
        <p:nvPicPr>
          <p:cNvPr id="9" name="Google Shape;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20" y="6357336"/>
            <a:ext cx="1073543" cy="3837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15480" y="64342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 Keyser et al. (2026), </a:t>
            </a:r>
            <a:r>
              <a:rPr kumimoji="0" lang="en-US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Planetary and Space Science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2855640" y="188640"/>
            <a:ext cx="9072835" cy="696913"/>
          </a:xfrm>
        </p:spPr>
        <p:txBody>
          <a:bodyPr/>
          <a:lstStyle/>
          <a:p>
            <a:r>
              <a:rPr lang="en-US" alt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Example: Geminids 2019 with two stations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4056" y="453232"/>
            <a:ext cx="623887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6" name="Picture 3" descr="Ligne_orang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12204000" cy="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3039"/>
            <a:ext cx="1835347" cy="1833872"/>
          </a:xfrm>
        </p:spPr>
      </p:pic>
      <p:pic>
        <p:nvPicPr>
          <p:cNvPr id="9" name="Google Shape;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20" y="6357336"/>
            <a:ext cx="1073543" cy="383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08" y="1177664"/>
            <a:ext cx="5939720" cy="497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DFCE6F-9214-0796-25EF-C92FCC9A5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48" y="0"/>
            <a:ext cx="11777704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78DD70-8A39-B81C-7290-96DB9D0B6B27}"/>
              </a:ext>
            </a:extLst>
          </p:cNvPr>
          <p:cNvSpPr txBox="1"/>
          <p:nvPr/>
        </p:nvSpPr>
        <p:spPr>
          <a:xfrm>
            <a:off x="480039" y="180975"/>
            <a:ext cx="701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Geminids forward scatter radio data from BEHUMA and VVSFVE</a:t>
            </a:r>
            <a:endParaRPr lang="en-BE" dirty="0"/>
          </a:p>
        </p:txBody>
      </p:sp>
      <p:sp>
        <p:nvSpPr>
          <p:cNvPr id="2" name="Rectangle 1"/>
          <p:cNvSpPr/>
          <p:nvPr/>
        </p:nvSpPr>
        <p:spPr>
          <a:xfrm>
            <a:off x="8256240" y="836712"/>
            <a:ext cx="2520280" cy="1944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Observed meteors</a:t>
            </a:r>
          </a:p>
          <a:p>
            <a:pPr algn="ctr"/>
            <a:endParaRPr lang="en-US" dirty="0" smtClean="0">
              <a:solidFill>
                <a:srgbClr val="00B050"/>
              </a:solidFill>
            </a:endParaRPr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Humain</a:t>
            </a:r>
            <a:r>
              <a:rPr lang="en-US" dirty="0" smtClean="0">
                <a:solidFill>
                  <a:srgbClr val="FF0000"/>
                </a:solidFill>
              </a:rPr>
              <a:t> &gt;4 sec</a:t>
            </a:r>
          </a:p>
          <a:p>
            <a:pPr algn="ctr"/>
            <a:endParaRPr lang="en-US" dirty="0"/>
          </a:p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Kampenhout</a:t>
            </a:r>
            <a:r>
              <a:rPr lang="en-US" dirty="0" smtClean="0">
                <a:solidFill>
                  <a:srgbClr val="00B050"/>
                </a:solidFill>
              </a:rPr>
              <a:t> (all)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F3ED2-331B-85D3-2B3C-CC075B581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FAAE43-3E0D-7EA8-43A4-038A58AF3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43" y="0"/>
            <a:ext cx="1175711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655B31-0BED-E680-5758-8B1F2A64EAB8}"/>
              </a:ext>
            </a:extLst>
          </p:cNvPr>
          <p:cNvSpPr txBox="1"/>
          <p:nvPr/>
        </p:nvSpPr>
        <p:spPr>
          <a:xfrm>
            <a:off x="480039" y="180975"/>
            <a:ext cx="425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Geminids data from BEHUMA alone</a:t>
            </a:r>
            <a:endParaRPr lang="en-BE" dirty="0"/>
          </a:p>
        </p:txBody>
      </p:sp>
      <p:sp>
        <p:nvSpPr>
          <p:cNvPr id="5" name="Rectangle 4"/>
          <p:cNvSpPr/>
          <p:nvPr/>
        </p:nvSpPr>
        <p:spPr>
          <a:xfrm>
            <a:off x="8256240" y="836712"/>
            <a:ext cx="2520280" cy="1944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Observed meteors</a:t>
            </a:r>
          </a:p>
          <a:p>
            <a:pPr algn="ctr"/>
            <a:endParaRPr lang="en-US" dirty="0" smtClean="0">
              <a:solidFill>
                <a:srgbClr val="00B050"/>
              </a:solidFill>
            </a:endParaRPr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Humain</a:t>
            </a:r>
            <a:r>
              <a:rPr lang="en-US" dirty="0" smtClean="0">
                <a:solidFill>
                  <a:srgbClr val="FF0000"/>
                </a:solidFill>
              </a:rPr>
              <a:t> &gt;4 sec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F30C6-7453-627C-ECDF-85CD2FAA0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112ABB-5AD9-7E49-242B-029B010E4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96" y="0"/>
            <a:ext cx="117274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295C47-51E1-982E-E61B-BBD480996F8B}"/>
              </a:ext>
            </a:extLst>
          </p:cNvPr>
          <p:cNvSpPr txBox="1"/>
          <p:nvPr/>
        </p:nvSpPr>
        <p:spPr>
          <a:xfrm>
            <a:off x="480039" y="180975"/>
            <a:ext cx="618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Geminids flux model using a double-exponential profile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8654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IRA-IASB">
      <a:dk1>
        <a:srgbClr val="231F20"/>
      </a:dk1>
      <a:lt1>
        <a:sysClr val="window" lastClr="FFFFFF"/>
      </a:lt1>
      <a:dk2>
        <a:srgbClr val="1F497D"/>
      </a:dk2>
      <a:lt2>
        <a:srgbClr val="E6E7E8"/>
      </a:lt2>
      <a:accent1>
        <a:srgbClr val="DD7626"/>
      </a:accent1>
      <a:accent2>
        <a:srgbClr val="EBA370"/>
      </a:accent2>
      <a:accent3>
        <a:srgbClr val="254F77"/>
      </a:accent3>
      <a:accent4>
        <a:srgbClr val="688CB1"/>
      </a:accent4>
      <a:accent5>
        <a:srgbClr val="9BB3CA"/>
      </a:accent5>
      <a:accent6>
        <a:srgbClr val="E6E7E8"/>
      </a:accent6>
      <a:hlink>
        <a:srgbClr val="DD762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RA-IASB-Template2018.potx" id="{2EA49C5E-53F6-483D-84A2-FB2A1EDFFE17}" vid="{1CE2C182-3EC9-4A46-962A-BECABF0A3233}"/>
    </a:ext>
  </a:extLst>
</a:theme>
</file>

<file path=ppt/theme/theme2.xml><?xml version="1.0" encoding="utf-8"?>
<a:theme xmlns:a="http://schemas.openxmlformats.org/drawingml/2006/main" name="B.USOC_template_V1.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Nasalization Rg"/>
        <a:ea typeface=""/>
        <a:cs typeface="Arial"/>
      </a:majorFont>
      <a:minorFont>
        <a:latin typeface="Nasalization Rg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A-IASB-Template2018.potx" id="{2EA49C5E-53F6-483D-84A2-FB2A1EDFFE17}" vid="{22D2BE84-9F54-4B96-82FA-70B6C1B3575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00000001002_Powerpoint_Template2018_16-9</Template>
  <TotalTime>8175</TotalTime>
  <Words>998</Words>
  <Application>Microsoft Office PowerPoint</Application>
  <PresentationFormat>Widescreen</PresentationFormat>
  <Paragraphs>166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Gill Sans MT</vt:lpstr>
      <vt:lpstr>Nasalization Rg</vt:lpstr>
      <vt:lpstr>Open Sans</vt:lpstr>
      <vt:lpstr>Verdana</vt:lpstr>
      <vt:lpstr>Wingdings</vt:lpstr>
      <vt:lpstr>Office Theme</vt:lpstr>
      <vt:lpstr>B.USOC_template_V1.0</vt:lpstr>
      <vt:lpstr>PowerPoint Presentation</vt:lpstr>
      <vt:lpstr>Observed count rates are not intrinsic shower activity</vt:lpstr>
      <vt:lpstr>Core idea</vt:lpstr>
      <vt:lpstr>This problem is ill-posed</vt:lpstr>
      <vt:lpstr>How do we improve this?</vt:lpstr>
      <vt:lpstr>Example: Geminids 2019 with two stations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fit</vt:lpstr>
      <vt:lpstr>Example fit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Lamort</dc:creator>
  <cp:lastModifiedBy>Stijn Calders</cp:lastModifiedBy>
  <cp:revision>272</cp:revision>
  <cp:lastPrinted>2018-02-05T11:38:42Z</cp:lastPrinted>
  <dcterms:created xsi:type="dcterms:W3CDTF">2019-10-07T08:08:23Z</dcterms:created>
  <dcterms:modified xsi:type="dcterms:W3CDTF">2026-05-29T15:25:07Z</dcterms:modified>
</cp:coreProperties>
</file>