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5" r:id="rId2"/>
  </p:sldMasterIdLst>
  <p:notesMasterIdLst>
    <p:notesMasterId r:id="rId13"/>
  </p:notesMasterIdLst>
  <p:handoutMasterIdLst>
    <p:handoutMasterId r:id="rId14"/>
  </p:handoutMasterIdLst>
  <p:sldIdLst>
    <p:sldId id="448" r:id="rId3"/>
    <p:sldId id="521" r:id="rId4"/>
    <p:sldId id="524" r:id="rId5"/>
    <p:sldId id="522" r:id="rId6"/>
    <p:sldId id="523" r:id="rId7"/>
    <p:sldId id="525" r:id="rId8"/>
    <p:sldId id="526" r:id="rId9"/>
    <p:sldId id="527" r:id="rId10"/>
    <p:sldId id="530" r:id="rId11"/>
    <p:sldId id="372" r:id="rId12"/>
  </p:sldIdLst>
  <p:sldSz cx="12192000" cy="6858000"/>
  <p:notesSz cx="6794500" cy="99314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626"/>
    <a:srgbClr val="DF7C30"/>
    <a:srgbClr val="FF6600"/>
    <a:srgbClr val="225078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79460" autoAdjust="0"/>
  </p:normalViewPr>
  <p:slideViewPr>
    <p:cSldViewPr>
      <p:cViewPr varScale="1">
        <p:scale>
          <a:sx n="90" d="100"/>
          <a:sy n="90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0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29/05/2026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29/05/2026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talk about automatic detection of meteors in BRAMS spectrograms. </a:t>
            </a:r>
          </a:p>
          <a:p>
            <a:r>
              <a:rPr lang="en-US" dirty="0" smtClean="0"/>
              <a:t>The focus is not only on detecting individual meteors. </a:t>
            </a:r>
          </a:p>
          <a:p>
            <a:r>
              <a:rPr lang="en-US" dirty="0" smtClean="0"/>
              <a:t>The main question is whether automatic detections can produce scientifically useful activity curves. </a:t>
            </a:r>
          </a:p>
          <a:p>
            <a:r>
              <a:rPr lang="en-US" dirty="0" smtClean="0"/>
              <a:t>In particular: can automatic detections reproduce activity curves similar to those obtained with Radio Meteor Zoo?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46270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 I am happy to take questions. </a:t>
            </a:r>
          </a:p>
          <a:p>
            <a:r>
              <a:rPr lang="en-US" dirty="0" smtClean="0"/>
              <a:t>And of course, Radio Meteor Zoo is still available online. </a:t>
            </a:r>
          </a:p>
          <a:p>
            <a:r>
              <a:rPr lang="en-US" dirty="0" smtClean="0"/>
              <a:t>If you want to help validate BRAMS detections or follow the project, the link is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10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1100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RMZ is not only outreach. It provides human-derived activity curves that we can use as a reference for automatic detection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66274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</a:t>
            </a:r>
            <a:r>
              <a:rPr lang="en-US" smtClean="0"/>
              <a:t>example that I showed you in 2023. </a:t>
            </a:r>
            <a:endParaRPr lang="en-US" dirty="0" smtClean="0"/>
          </a:p>
          <a:p>
            <a:r>
              <a:rPr lang="en-US" dirty="0" smtClean="0"/>
              <a:t>We are no longer looking at individual spectrograms. </a:t>
            </a:r>
          </a:p>
          <a:p>
            <a:r>
              <a:rPr lang="en-US" dirty="0" smtClean="0"/>
              <a:t>We are looking at the temporal evolution of meteor activity. </a:t>
            </a:r>
          </a:p>
          <a:p>
            <a:r>
              <a:rPr lang="en-US" dirty="0" smtClean="0"/>
              <a:t>This is the scientific product I care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85316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Meteor Zoo works well. But human time is limited. </a:t>
            </a:r>
          </a:p>
          <a:p>
            <a:endParaRPr lang="en-US" dirty="0" smtClean="0"/>
          </a:p>
          <a:p>
            <a:r>
              <a:rPr lang="en-US" dirty="0" smtClean="0"/>
              <a:t>Meanwhile, the BRAMS archive keeps growing.</a:t>
            </a:r>
          </a:p>
          <a:p>
            <a:endParaRPr lang="en-US" dirty="0" smtClean="0"/>
          </a:p>
          <a:p>
            <a:r>
              <a:rPr lang="en-US" dirty="0" smtClean="0"/>
              <a:t>The gap between both sides is the scaling problem. This is where automatic detection becomes necessary.</a:t>
            </a: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4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39676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kumimoji="0" lang="en-US" alt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an institute in Luxembourg, trained three different versions of YOLO on training labels from </a:t>
            </a:r>
            <a:r>
              <a:rPr kumimoji="0" lang="en-US" altLang="en-US" sz="1200" b="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Hervé</a:t>
            </a: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Important detail: the training labels are expert annotations, not RMZ consensus labels. </a:t>
            </a:r>
          </a:p>
          <a:p>
            <a:endParaRPr lang="en-US" dirty="0" smtClean="0"/>
          </a:p>
          <a:p>
            <a:r>
              <a:rPr lang="en-US" dirty="0" smtClean="0"/>
              <a:t>That means RMZ can still be used as an independent validation source. The detector outputs: meteor bounding boxes &amp; confidence scores.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5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95754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We compare the count-rate curve from RMZ with the count-rate curve from YOLO.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Here we see the </a:t>
            </a:r>
            <a:r>
              <a:rPr lang="en-US" dirty="0" err="1" smtClean="0"/>
              <a:t>Humain</a:t>
            </a:r>
            <a:r>
              <a:rPr lang="en-US" dirty="0" smtClean="0"/>
              <a:t> station during the Geminids 2019 campaign.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There are some amplitude differences, especially during high-count periods.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But the overall activity profile is clearly recovered.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6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878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scatterplot shows the same comparison in another way. </a:t>
            </a:r>
          </a:p>
          <a:p>
            <a:r>
              <a:rPr lang="en-US" dirty="0" smtClean="0"/>
              <a:t>Each point compares the hourly RMZ count with the hourly YOLO count. </a:t>
            </a:r>
          </a:p>
          <a:p>
            <a:r>
              <a:rPr lang="en-US" dirty="0" smtClean="0"/>
              <a:t>The correlation is strong. </a:t>
            </a:r>
          </a:p>
          <a:p>
            <a:r>
              <a:rPr lang="en-US" dirty="0" smtClean="0"/>
              <a:t>The points broadly follow the one-to-one relation. </a:t>
            </a:r>
          </a:p>
          <a:p>
            <a:r>
              <a:rPr lang="en-US" dirty="0" smtClean="0"/>
              <a:t>This means YOLO produces count rates that are consistent with RMZ. </a:t>
            </a:r>
            <a:br>
              <a:rPr lang="en-US" dirty="0" smtClean="0"/>
            </a:br>
            <a:r>
              <a:rPr lang="en-US" dirty="0" smtClean="0"/>
              <a:t>At high count rates, YOLO may slightly underestimate the RMZ counts. That is an important effect to investigate further.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7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01864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suggests a hybrid workflow. </a:t>
            </a:r>
          </a:p>
          <a:p>
            <a:r>
              <a:rPr lang="en-US" dirty="0" smtClean="0"/>
              <a:t>High-confidence YOLO detections can go directly into a science-ready database. </a:t>
            </a:r>
          </a:p>
          <a:p>
            <a:r>
              <a:rPr lang="en-US" dirty="0" smtClean="0"/>
              <a:t>Intermediate-confidence detections can be checked by a limited number of volunteers. These volunteers would adjust the bounding boxes if needed. </a:t>
            </a:r>
          </a:p>
          <a:p>
            <a:r>
              <a:rPr lang="en-US" dirty="0" smtClean="0"/>
              <a:t>Low-confidence cases go back to the full RMZ workflow. That means review by 10 volunteers. </a:t>
            </a:r>
          </a:p>
          <a:p>
            <a:r>
              <a:rPr lang="en-US" dirty="0" smtClean="0"/>
              <a:t>These difficult cases are also valuable as new training data. </a:t>
            </a:r>
          </a:p>
          <a:p>
            <a:endParaRPr lang="en-US" dirty="0" smtClean="0"/>
          </a:p>
          <a:p>
            <a:r>
              <a:rPr lang="en-US" dirty="0" smtClean="0"/>
              <a:t>So RMZ is not replaced. RMZ becomes more focused: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validation,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difficult cases,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improved training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8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13662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9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16651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4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6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787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28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ogobelsp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5B0E59-EF8C-4223-BA2B-15939EB228A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569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ogobelsp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04B291-3C26-4C6E-99E8-45F2D1DE38B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561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567148-B73B-4CCB-AD14-80F4B700931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6126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22DD76-5C68-4519-994E-8F4511F8EB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40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7A122E-F14C-4E52-96C5-212BB826518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7146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52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1584" y="1124744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05264"/>
            <a:ext cx="7315200" cy="3669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87B5C-17F2-4C44-970F-66E7E9A94CF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770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788C49-2100-4368-B79A-EE7E64FEE37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0382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04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557339"/>
            <a:ext cx="2743200" cy="456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7" y="1557339"/>
            <a:ext cx="8026400" cy="456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A903B2-BD14-40A6-8354-8DEF209F59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5871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431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83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863" y="6021288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520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00177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4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055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nl-BE" alt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nl-BE" alt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60" r:id="rId8"/>
    <p:sldLayoutId id="2147484048" r:id="rId9"/>
    <p:sldLayoutId id="2147484049" r:id="rId10"/>
    <p:sldLayoutId id="2147484050" r:id="rId11"/>
    <p:sldLayoutId id="21474840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212638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052513"/>
            <a:ext cx="10972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FR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844675"/>
            <a:ext cx="10972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381750"/>
            <a:ext cx="1943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88" y="6381750"/>
            <a:ext cx="575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1988" y="6381750"/>
            <a:ext cx="2030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16C840-940F-42B9-BB73-A0D5DC779C6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2056" name="Picture 18" descr="logobelsp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96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0" y="6165850"/>
            <a:ext cx="622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SSvry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1016">
            <a:off x="623888" y="131763"/>
            <a:ext cx="158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p8543_3aa8ed0ae6c0228f99c794a4a936bd57picard_2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0900">
            <a:off x="10223500" y="17463"/>
            <a:ext cx="9667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soleil_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16920" r="21921" b="18459"/>
          <a:stretch>
            <a:fillRect/>
          </a:stretch>
        </p:blipFill>
        <p:spPr bwMode="auto">
          <a:xfrm>
            <a:off x="11379200" y="17463"/>
            <a:ext cx="81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BUSOC-inve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7463"/>
            <a:ext cx="1247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88913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fr-BE" altLang="en-US" sz="1600" i="1" smtClean="0">
              <a:solidFill>
                <a:srgbClr val="33CCFF"/>
              </a:solidFill>
              <a:latin typeface="Nasalization Rg"/>
            </a:endParaRPr>
          </a:p>
          <a:p>
            <a:pPr algn="ctr" eaLnBrk="1" hangingPunct="1">
              <a:defRPr/>
            </a:pPr>
            <a:r>
              <a:rPr lang="fr-BE" altLang="en-US" sz="1600" b="1" smtClean="0">
                <a:solidFill>
                  <a:srgbClr val="FFFFFF"/>
                </a:solidFill>
                <a:latin typeface="Nasalization Rg"/>
              </a:rPr>
              <a:t> Belgian User Support &amp; Operations Centre</a:t>
            </a:r>
            <a:endParaRPr lang="fr-FR" altLang="en-US" sz="1600" b="1" smtClean="0">
              <a:solidFill>
                <a:srgbClr val="FFFFFF"/>
              </a:solidFill>
              <a:latin typeface="Nasalization Rg"/>
            </a:endParaRPr>
          </a:p>
        </p:txBody>
      </p:sp>
      <p:pic>
        <p:nvPicPr>
          <p:cNvPr id="2063" name="Picture 22" descr="mars_hubbl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6778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1" descr="logo-s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613" y="4006850"/>
            <a:ext cx="8524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Nasalization Rg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4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21233" r="12398" b="18960"/>
          <a:stretch/>
        </p:blipFill>
        <p:spPr>
          <a:xfrm>
            <a:off x="-11832" y="-27384"/>
            <a:ext cx="12203832" cy="40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4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067944"/>
            <a:ext cx="12203113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lide Number Placeholder 5"/>
          <p:cNvSpPr txBox="1">
            <a:spLocks/>
          </p:cNvSpPr>
          <p:nvPr/>
        </p:nvSpPr>
        <p:spPr bwMode="auto">
          <a:xfrm>
            <a:off x="3791744" y="4348800"/>
            <a:ext cx="8294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3600" b="1" dirty="0" smtClean="0">
                <a:solidFill>
                  <a:srgbClr val="254F77"/>
                </a:solidFill>
                <a:ea typeface="Open Sans" panose="020B0606030504020204" pitchFamily="34" charset="0"/>
              </a:rPr>
              <a:t>S. Calders, D. Fernandes, O. Parisot, H. Lamy, K. Kolenberg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" y="2588400"/>
            <a:ext cx="30495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748338"/>
            <a:ext cx="106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8904288" y="6084888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25078"/>
                </a:solidFill>
              </a:rPr>
              <a:t>R</a:t>
            </a:r>
            <a:r>
              <a:rPr lang="en-US" altLang="en-US" sz="1200" dirty="0">
                <a:solidFill>
                  <a:srgbClr val="225078"/>
                </a:solidFill>
              </a:rPr>
              <a:t>OYAL </a:t>
            </a:r>
            <a:r>
              <a:rPr lang="en-US" altLang="en-US" sz="1800" dirty="0">
                <a:solidFill>
                  <a:srgbClr val="225078"/>
                </a:solidFill>
              </a:rPr>
              <a:t>B</a:t>
            </a:r>
            <a:r>
              <a:rPr lang="en-US" altLang="en-US" sz="1200" dirty="0">
                <a:solidFill>
                  <a:srgbClr val="225078"/>
                </a:solidFill>
              </a:rPr>
              <a:t>ELGIAN </a:t>
            </a:r>
            <a:r>
              <a:rPr lang="en-US" altLang="en-US" sz="1800" dirty="0">
                <a:solidFill>
                  <a:srgbClr val="225078"/>
                </a:solidFill>
              </a:rPr>
              <a:t>I</a:t>
            </a:r>
            <a:r>
              <a:rPr lang="en-US" altLang="en-US" sz="1200" dirty="0">
                <a:solidFill>
                  <a:srgbClr val="225078"/>
                </a:solidFill>
              </a:rPr>
              <a:t>NSTITUTE FOR </a:t>
            </a:r>
            <a:r>
              <a:rPr lang="en-US" altLang="en-US" sz="1800" dirty="0">
                <a:solidFill>
                  <a:srgbClr val="225078"/>
                </a:solidFill>
              </a:rPr>
              <a:t>S</a:t>
            </a:r>
            <a:r>
              <a:rPr lang="en-US" altLang="en-US" sz="1200" dirty="0">
                <a:solidFill>
                  <a:srgbClr val="225078"/>
                </a:solidFill>
              </a:rPr>
              <a:t>PACE </a:t>
            </a:r>
            <a:r>
              <a:rPr lang="en-US" altLang="en-US" sz="1800" dirty="0">
                <a:solidFill>
                  <a:srgbClr val="225078"/>
                </a:solidFill>
              </a:rPr>
              <a:t>A</a:t>
            </a:r>
            <a:r>
              <a:rPr lang="en-US" altLang="en-US" sz="1200" dirty="0">
                <a:solidFill>
                  <a:srgbClr val="225078"/>
                </a:solidFill>
              </a:rPr>
              <a:t>ERONOMY</a:t>
            </a: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2082736" y="977088"/>
            <a:ext cx="934906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ea typeface="Open Sans" panose="020B0606030504020204" pitchFamily="34" charset="0"/>
              </a:rPr>
              <a:t>Automatic detection of meteors in BRAMS spectrograms</a:t>
            </a:r>
          </a:p>
        </p:txBody>
      </p:sp>
      <p:pic>
        <p:nvPicPr>
          <p:cNvPr id="10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1984" y="5821501"/>
            <a:ext cx="2548496" cy="91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03" y="3187066"/>
            <a:ext cx="2311253" cy="16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21704"/>
          <a:stretch>
            <a:fillRect/>
          </a:stretch>
        </p:blipFill>
        <p:spPr bwMode="auto">
          <a:xfrm>
            <a:off x="0" y="0"/>
            <a:ext cx="122047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444625"/>
            <a:ext cx="40592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199" y="2867025"/>
            <a:ext cx="227876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40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 </a:t>
            </a:r>
            <a:br>
              <a:rPr lang="nl-BE" sz="40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4000" cap="small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nl-BE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895176" y="5564188"/>
            <a:ext cx="45604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800" u="sng" dirty="0" smtClean="0">
                <a:solidFill>
                  <a:schemeClr val="tx2"/>
                </a:solidFill>
                <a:ea typeface="Open Sans" panose="020B0606030504020204" pitchFamily="34" charset="0"/>
              </a:rPr>
              <a:t>http://www.radiometeorzoo.org</a:t>
            </a:r>
            <a:endParaRPr lang="en-US" altLang="nl-BE" sz="1050" dirty="0" smtClean="0">
              <a:solidFill>
                <a:schemeClr val="tx2"/>
              </a:solidFill>
              <a:ea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400" b="1" dirty="0" smtClean="0">
                <a:solidFill>
                  <a:schemeClr val="tx2"/>
                </a:solidFill>
                <a:ea typeface="Open Sans" panose="020B0606030504020204" pitchFamily="34" charset="0"/>
              </a:rPr>
              <a:t>Stijn.Calders@aeronomie.be</a:t>
            </a:r>
            <a:endParaRPr lang="en-US" altLang="en-US" sz="2400" b="1" dirty="0" smtClean="0">
              <a:ea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602928" y="188640"/>
            <a:ext cx="9469736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Radio Meteor Zoo: </a:t>
            </a: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crowdsourced </a:t>
            </a: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detections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39272" y="1326032"/>
            <a:ext cx="65527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Volunteers identify meteor echoes in BRAMS </a:t>
            </a:r>
            <a:r>
              <a:rPr lang="en-US" altLang="en-US" sz="2400" dirty="0" smtClean="0">
                <a:latin typeface="+mj-lt"/>
              </a:rPr>
              <a:t>spectrograms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10 </a:t>
            </a:r>
            <a:r>
              <a:rPr lang="en-US" altLang="en-US" sz="2400" dirty="0">
                <a:latin typeface="+mj-lt"/>
              </a:rPr>
              <a:t>independent classifications per </a:t>
            </a:r>
            <a:r>
              <a:rPr lang="en-US" altLang="en-US" sz="2400" dirty="0" smtClean="0">
                <a:latin typeface="+mj-lt"/>
              </a:rPr>
              <a:t>spectrogram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Aggregated </a:t>
            </a:r>
            <a:r>
              <a:rPr lang="en-US" altLang="en-US" sz="2400" dirty="0">
                <a:latin typeface="+mj-lt"/>
              </a:rPr>
              <a:t>detections become count-rate time series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44755"/>
            <a:ext cx="5203301" cy="357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7"/>
          <a:stretch/>
        </p:blipFill>
        <p:spPr>
          <a:xfrm>
            <a:off x="6744072" y="4491621"/>
            <a:ext cx="4580593" cy="16254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04512" y="4373020"/>
            <a:ext cx="620153" cy="28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32104" y="5229200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2104" y="515719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143,500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spectrograms </a:t>
            </a:r>
            <a:r>
              <a:rPr lang="en-US" sz="1100" dirty="0" err="1" smtClean="0">
                <a:solidFill>
                  <a:schemeClr val="tx2"/>
                </a:solidFill>
              </a:rPr>
              <a:t>analysed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602928" y="188640"/>
            <a:ext cx="9469736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Radio Meteor Zoo: human </a:t>
            </a: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detections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704512" y="4373020"/>
            <a:ext cx="620153" cy="28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19-GEM+leg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1"/>
          <a:stretch/>
        </p:blipFill>
        <p:spPr bwMode="auto">
          <a:xfrm>
            <a:off x="2589607" y="1241154"/>
            <a:ext cx="8735057" cy="48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 b="19862"/>
          <a:stretch/>
        </p:blipFill>
        <p:spPr>
          <a:xfrm>
            <a:off x="1870075" y="1732524"/>
            <a:ext cx="10058400" cy="381642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But BRAMS needs scalable processing</a:t>
            </a:r>
            <a:endParaRPr lang="en-US" altLang="en-US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84032" y="2924944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AI to the rescue!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14926"/>
          <a:stretch/>
        </p:blipFill>
        <p:spPr>
          <a:xfrm>
            <a:off x="1964457" y="1844824"/>
            <a:ext cx="100584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53282"/>
            <a:ext cx="10058400" cy="4571999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082131" y="188640"/>
            <a:ext cx="8846344" cy="696913"/>
          </a:xfrm>
        </p:spPr>
        <p:txBody>
          <a:bodyPr/>
          <a:lstStyle/>
          <a:p>
            <a:r>
              <a:rPr lang="en-US" alt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Humain</a:t>
            </a: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YOLO follows </a:t>
            </a: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RMZ classifications</a:t>
            </a:r>
            <a:endParaRPr lang="en-US" altLang="en-US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Strong correlation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200424"/>
            <a:ext cx="4759429" cy="47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/>
          <a:stretch/>
        </p:blipFill>
        <p:spPr>
          <a:xfrm>
            <a:off x="1876992" y="1290572"/>
            <a:ext cx="10058400" cy="480054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Toward Radio Meteor Zoo 2.0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216275" y="188640"/>
            <a:ext cx="8712200" cy="696913"/>
          </a:xfrm>
        </p:spPr>
        <p:txBody>
          <a:bodyPr/>
          <a:lstStyle/>
          <a:p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056" y="453232"/>
            <a:ext cx="623887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3039"/>
            <a:ext cx="1835347" cy="1833872"/>
          </a:xfrm>
        </p:spPr>
      </p:pic>
      <p:pic>
        <p:nvPicPr>
          <p:cNvPr id="9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20" y="6357336"/>
            <a:ext cx="1073543" cy="3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58739" y="1116481"/>
            <a:ext cx="92488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YOLOv11-x can reproduce RMZ-like activity curves.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RMZ remains essential for validation, difficult cases, and training data.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BRAMS stations continuously produce valuable science data.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4874" y="3353335"/>
            <a:ext cx="4896544" cy="2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B.USOC_template_V1.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Nasalization Rg"/>
        <a:ea typeface=""/>
        <a:cs typeface="Arial"/>
      </a:majorFont>
      <a:minorFont>
        <a:latin typeface="Nasalization Rg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A-IASB-Template2018.potx" id="{2EA49C5E-53F6-483D-84A2-FB2A1EDFFE17}" vid="{22D2BE84-9F54-4B96-82FA-70B6C1B357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00000001002_Powerpoint_Template2018_16-9</Template>
  <TotalTime>8351</TotalTime>
  <Words>593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Nasalization Rg</vt:lpstr>
      <vt:lpstr>Open Sans</vt:lpstr>
      <vt:lpstr>Verdana</vt:lpstr>
      <vt:lpstr>Office Theme</vt:lpstr>
      <vt:lpstr>B.USOC_template_V1.0</vt:lpstr>
      <vt:lpstr>PowerPoint Presentation</vt:lpstr>
      <vt:lpstr>Radio Meteor Zoo: crowdsourced detections</vt:lpstr>
      <vt:lpstr>Radio Meteor Zoo: human detections</vt:lpstr>
      <vt:lpstr>But BRAMS needs scalable processing</vt:lpstr>
      <vt:lpstr>AI to the rescue!</vt:lpstr>
      <vt:lpstr>Humain: YOLO follows RMZ classifications</vt:lpstr>
      <vt:lpstr>Strong correlation</vt:lpstr>
      <vt:lpstr>Toward Radio Meteor Zoo 2.0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Lamort</dc:creator>
  <cp:lastModifiedBy>Stijn Calders</cp:lastModifiedBy>
  <cp:revision>280</cp:revision>
  <cp:lastPrinted>2018-02-05T11:38:42Z</cp:lastPrinted>
  <dcterms:created xsi:type="dcterms:W3CDTF">2019-10-07T08:08:23Z</dcterms:created>
  <dcterms:modified xsi:type="dcterms:W3CDTF">2026-05-29T15:13:51Z</dcterms:modified>
</cp:coreProperties>
</file>