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Ex4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charts/chartEx5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charts/chartEx6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63" r:id="rId3"/>
    <p:sldId id="264" r:id="rId4"/>
    <p:sldId id="258" r:id="rId5"/>
    <p:sldId id="259" r:id="rId6"/>
    <p:sldId id="260" r:id="rId7"/>
    <p:sldId id="261" r:id="rId8"/>
    <p:sldId id="262" r:id="rId9"/>
    <p:sldId id="265" r:id="rId10"/>
    <p:sldId id="266" r:id="rId11"/>
    <p:sldId id="267" r:id="rId12"/>
    <p:sldId id="268" r:id="rId13"/>
    <p:sldId id="276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D:\Meteor\Meteors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D:\Meteor\Meteors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D:\Meteor\Meteors.xlsx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D:\Meteor\Meteors.xlsx" TargetMode="Externa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D:\Meteor\Meteors.xlsx" TargetMode="External"/></Relationships>
</file>

<file path=ppt/charts/_rels/chartEx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D:\Meteor\Meteors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Munka1!$H$30:$H$91</cx:f>
        <cx:lvl ptCount="62" formatCode="Normál">
          <cx:pt idx="0">3.6299999999999999</cx:pt>
          <cx:pt idx="1">2.5</cx:pt>
          <cx:pt idx="2">2.1000000000000001</cx:pt>
          <cx:pt idx="3">4.4000000000000004</cx:pt>
          <cx:pt idx="4">4.8499999999999996</cx:pt>
          <cx:pt idx="5">7.5999999999999996</cx:pt>
          <cx:pt idx="6">6.2000000000000002</cx:pt>
          <cx:pt idx="7">4.46</cx:pt>
          <cx:pt idx="8">8.3000000000000007</cx:pt>
          <cx:pt idx="9">4.5999999999999996</cx:pt>
          <cx:pt idx="10">4.1600000000000001</cx:pt>
          <cx:pt idx="11">5.5</cx:pt>
          <cx:pt idx="12">5.4699999999999998</cx:pt>
          <cx:pt idx="13">5.0300000000000002</cx:pt>
          <cx:pt idx="14">5.0199999999999996</cx:pt>
          <cx:pt idx="15">3.6000000000000001</cx:pt>
          <cx:pt idx="16">3.1000000000000001</cx:pt>
          <cx:pt idx="17">3.6000000000000001</cx:pt>
          <cx:pt idx="18">3.5</cx:pt>
          <cx:pt idx="19">4.4000000000000004</cx:pt>
          <cx:pt idx="20">3.6699999999999999</cx:pt>
          <cx:pt idx="21">2.7000000000000002</cx:pt>
          <cx:pt idx="22">2.5</cx:pt>
          <cx:pt idx="23">3.6000000000000001</cx:pt>
          <cx:pt idx="24">7.3799999999999999</cx:pt>
          <cx:pt idx="25">5.8899999999999997</cx:pt>
          <cx:pt idx="26">2.1099999999999999</cx:pt>
          <cx:pt idx="27">4.96</cx:pt>
          <cx:pt idx="28">8.6799999999999997</cx:pt>
          <cx:pt idx="29">3.0299999999999998</cx:pt>
          <cx:pt idx="30">2.8500000000000001</cx:pt>
          <cx:pt idx="31">9.5999999999999996</cx:pt>
          <cx:pt idx="32">2.2999999999999998</cx:pt>
          <cx:pt idx="33">2.04</cx:pt>
          <cx:pt idx="34">17</cx:pt>
          <cx:pt idx="35">8.3000000000000007</cx:pt>
          <cx:pt idx="36">7.9000000000000004</cx:pt>
          <cx:pt idx="37">6.2000000000000002</cx:pt>
          <cx:pt idx="38">8.1999999999999993</cx:pt>
          <cx:pt idx="39">7.1699999999999999</cx:pt>
          <cx:pt idx="40">8</cx:pt>
          <cx:pt idx="41">7.2599999999999998</cx:pt>
          <cx:pt idx="42">7.0999999999999996</cx:pt>
          <cx:pt idx="43">7.5499999999999998</cx:pt>
          <cx:pt idx="44">6.2000000000000002</cx:pt>
          <cx:pt idx="45">5.5</cx:pt>
          <cx:pt idx="46">7.7000000000000002</cx:pt>
          <cx:pt idx="47">3.7000000000000002</cx:pt>
          <cx:pt idx="48">5.6600000000000001</cx:pt>
          <cx:pt idx="49">5.8499999999999996</cx:pt>
          <cx:pt idx="50">5.5999999999999996</cx:pt>
          <cx:pt idx="51">5.9000000000000004</cx:pt>
          <cx:pt idx="52">4.2000000000000002</cx:pt>
          <cx:pt idx="53">6</cx:pt>
          <cx:pt idx="54">3.1000000000000001</cx:pt>
          <cx:pt idx="55">2.1000000000000001</cx:pt>
          <cx:pt idx="56">2.7000000000000002</cx:pt>
          <cx:pt idx="57">2.0099999999999998</cx:pt>
          <cx:pt idx="58">4.9000000000000004</cx:pt>
          <cx:pt idx="59">4.8799999999999999</cx:pt>
          <cx:pt idx="60">5.4000000000000004</cx:pt>
          <cx:pt idx="61">5.3600000000000003</cx:pt>
        </cx:lvl>
      </cx:numDim>
    </cx:data>
  </cx:chartData>
  <cx:chart>
    <cx:title pos="t" align="ctr" overlay="0">
      <cx:tx>
        <cx:txData>
          <cx:v>Maximum frequency of Leonids 2019</cx:v>
        </cx:txData>
      </cx:tx>
      <cx:txPr>
        <a:bodyPr spcFirstLastPara="1" vertOverflow="ellipsis" wrap="square" lIns="0" tIns="0" rIns="0" bIns="0" anchor="ctr" anchorCtr="1"/>
        <a:lstStyle/>
        <a:p>
          <a:pPr algn="ctr">
            <a:defRPr/>
          </a:pPr>
          <a:r>
            <a:rPr lang="hu-HU" b="1">
              <a:latin typeface="Times New Roman" panose="02020603050405020304" pitchFamily="18" charset="0"/>
              <a:cs typeface="Times New Roman" panose="02020603050405020304" pitchFamily="18" charset="0"/>
            </a:rPr>
            <a:t>Maximum frequency of Leonids 2019</a:t>
          </a:r>
        </a:p>
      </cx:txPr>
    </cx:title>
    <cx:plotArea>
      <cx:plotAreaRegion>
        <cx:series layoutId="clusteredColumn" uniqueId="{F17AF934-3182-40AB-855C-7475D4EBDD3E}">
          <cx:dataId val="0"/>
          <cx:layoutPr>
            <cx:binning intervalClosed="r" underflow="0" overflow="10">
              <cx:binSize val="3"/>
            </cx:binning>
          </cx:layoutPr>
        </cx:series>
      </cx:plotAreaRegion>
      <cx:axis id="0">
        <cx:catScaling gapWidth="0"/>
        <cx:title>
          <cx:tx>
            <cx:txData>
              <cx:v>Maximum frequency [MHz]</cx:v>
            </cx:txData>
          </cx:tx>
          <cx:txPr>
            <a:bodyPr spcFirstLastPara="1" vertOverflow="ellipsis" wrap="square" lIns="0" tIns="0" rIns="0" bIns="0" anchor="ctr" anchorCtr="1"/>
            <a:lstStyle/>
            <a:p>
              <a:pPr algn="ctr">
                <a:defRPr/>
              </a:pPr>
              <a:r>
                <a:rPr lang="hu-HU" sz="1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Maximum frequency [MHz]</a:t>
              </a:r>
            </a:p>
          </cx:txPr>
        </cx:title>
        <cx:tickLabels/>
        <cx:numFmt formatCode="# ##0" sourceLinked="0"/>
        <cx:txPr>
          <a:bodyPr spcFirstLastPara="1" vertOverflow="ellipsis" wrap="square" lIns="0" tIns="0" rIns="0" bIns="0" anchor="ctr" anchorCtr="1"/>
          <a:lstStyle/>
          <a:p>
            <a:pPr>
              <a:defRPr sz="1400"/>
            </a:pPr>
            <a:endParaRPr lang="hu-HU" sz="1400"/>
          </a:p>
        </cx:txPr>
      </cx:axis>
      <cx:axis id="1">
        <cx:valScaling/>
        <cx:majorGridlines/>
        <cx:tickLabels/>
        <cx:txPr>
          <a:bodyPr spcFirstLastPara="1" vertOverflow="ellipsis" wrap="square" lIns="0" tIns="0" rIns="0" bIns="0" anchor="ctr" anchorCtr="1"/>
          <a:lstStyle/>
          <a:p>
            <a:pPr>
              <a:defRPr sz="1400"/>
            </a:pPr>
            <a:endParaRPr lang="hu-HU" sz="1400"/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Munka1!$H$98:$H$353</cx:f>
        <cx:lvl ptCount="256" formatCode="Normál">
          <cx:pt idx="0">4.5</cx:pt>
          <cx:pt idx="1">3.2000000000000002</cx:pt>
          <cx:pt idx="2">4.9000000000000004</cx:pt>
          <cx:pt idx="3">3.6000000000000001</cx:pt>
          <cx:pt idx="4">3.3999999999999999</cx:pt>
          <cx:pt idx="5">2.5</cx:pt>
          <cx:pt idx="6">2</cx:pt>
          <cx:pt idx="7">3.46</cx:pt>
          <cx:pt idx="8">3.5</cx:pt>
          <cx:pt idx="9">2.1299999999999999</cx:pt>
          <cx:pt idx="10">3.6299999999999999</cx:pt>
          <cx:pt idx="11">3.75</cx:pt>
          <cx:pt idx="12">7.7999999999999998</cx:pt>
          <cx:pt idx="13">3.1699999999999999</cx:pt>
          <cx:pt idx="14">3.0699999999999998</cx:pt>
          <cx:pt idx="15">5.3600000000000003</cx:pt>
          <cx:pt idx="16">3.5299999999999998</cx:pt>
          <cx:pt idx="17">3.2999999999999998</cx:pt>
          <cx:pt idx="18">5.2999999999999998</cx:pt>
          <cx:pt idx="19">3.7000000000000002</cx:pt>
          <cx:pt idx="20">2.3799999999999999</cx:pt>
          <cx:pt idx="21">3.5</cx:pt>
          <cx:pt idx="22">3.5</cx:pt>
          <cx:pt idx="23">1.76</cx:pt>
          <cx:pt idx="24">3.6000000000000001</cx:pt>
          <cx:pt idx="25">5.0199999999999996</cx:pt>
          <cx:pt idx="26">3.8799999999999999</cx:pt>
          <cx:pt idx="27">3.5600000000000001</cx:pt>
          <cx:pt idx="28">3.6499999999999999</cx:pt>
          <cx:pt idx="29">3.2000000000000002</cx:pt>
          <cx:pt idx="30">3.6000000000000001</cx:pt>
          <cx:pt idx="31">1.8999999999999999</cx:pt>
          <cx:pt idx="32">3.2000000000000002</cx:pt>
          <cx:pt idx="33">3.54</cx:pt>
          <cx:pt idx="34">3.2200000000000002</cx:pt>
          <cx:pt idx="35">4.8700000000000001</cx:pt>
          <cx:pt idx="36">3.0699999999999998</cx:pt>
          <cx:pt idx="37">2.5</cx:pt>
          <cx:pt idx="38">3.46</cx:pt>
          <cx:pt idx="39">2.52</cx:pt>
          <cx:pt idx="40">3.2999999999999998</cx:pt>
          <cx:pt idx="41">3.4399999999999999</cx:pt>
          <cx:pt idx="42">3.3999999999999999</cx:pt>
          <cx:pt idx="43">3.2999999999999998</cx:pt>
          <cx:pt idx="44">3.2000000000000002</cx:pt>
          <cx:pt idx="45">3.23</cx:pt>
          <cx:pt idx="46">2</cx:pt>
          <cx:pt idx="47">5.2800000000000002</cx:pt>
          <cx:pt idx="48">4.5499999999999998</cx:pt>
          <cx:pt idx="49">3.4700000000000002</cx:pt>
          <cx:pt idx="50">5.7699999999999996</cx:pt>
          <cx:pt idx="51">2.25</cx:pt>
          <cx:pt idx="52">3.1899999999999999</cx:pt>
          <cx:pt idx="53">4.96</cx:pt>
          <cx:pt idx="54">4.5199999999999996</cx:pt>
          <cx:pt idx="55">4.4100000000000001</cx:pt>
          <cx:pt idx="56">4.4000000000000004</cx:pt>
          <cx:pt idx="57">4.5999999999999996</cx:pt>
          <cx:pt idx="58">3.54</cx:pt>
          <cx:pt idx="59">3.4900000000000002</cx:pt>
          <cx:pt idx="60">4.6399999999999997</cx:pt>
          <cx:pt idx="61">4.4199999999999999</cx:pt>
          <cx:pt idx="62">5.5800000000000001</cx:pt>
          <cx:pt idx="63">3.6699999999999999</cx:pt>
          <cx:pt idx="64">3.1800000000000002</cx:pt>
          <cx:pt idx="65">3.04</cx:pt>
          <cx:pt idx="66">3.5499999999999998</cx:pt>
          <cx:pt idx="67">4.1200000000000001</cx:pt>
          <cx:pt idx="68">3.4500000000000002</cx:pt>
          <cx:pt idx="69">3.4900000000000002</cx:pt>
          <cx:pt idx="70">3.7000000000000002</cx:pt>
          <cx:pt idx="71">3</cx:pt>
          <cx:pt idx="72">4.4000000000000004</cx:pt>
          <cx:pt idx="73">5.4400000000000004</cx:pt>
          <cx:pt idx="74">3.48</cx:pt>
          <cx:pt idx="75">3.2000000000000002</cx:pt>
          <cx:pt idx="76">3.4199999999999999</cx:pt>
          <cx:pt idx="77">4.7000000000000002</cx:pt>
          <cx:pt idx="78">4.4000000000000004</cx:pt>
          <cx:pt idx="79">3.73</cx:pt>
          <cx:pt idx="80">1.73</cx:pt>
          <cx:pt idx="81">1.96</cx:pt>
          <cx:pt idx="82">2.0699999999999998</cx:pt>
          <cx:pt idx="83">3.54</cx:pt>
          <cx:pt idx="84">1.73</cx:pt>
          <cx:pt idx="85">4.0999999999999996</cx:pt>
          <cx:pt idx="86">3.1499999999999999</cx:pt>
          <cx:pt idx="87">2.8999999999999999</cx:pt>
          <cx:pt idx="88">2.54</cx:pt>
          <cx:pt idx="89">4.5</cx:pt>
          <cx:pt idx="90">2.0499999999999998</cx:pt>
          <cx:pt idx="91">2.7999999999999998</cx:pt>
          <cx:pt idx="92">3.04</cx:pt>
          <cx:pt idx="93">3.2000000000000002</cx:pt>
          <cx:pt idx="94">4.4000000000000004</cx:pt>
          <cx:pt idx="95">4.7800000000000002</cx:pt>
          <cx:pt idx="96">3.5099999999999998</cx:pt>
          <cx:pt idx="97">3.1699999999999999</cx:pt>
          <cx:pt idx="98">3.2000000000000002</cx:pt>
          <cx:pt idx="99">3.5299999999999998</cx:pt>
          <cx:pt idx="100">2.8999999999999999</cx:pt>
          <cx:pt idx="101">2.8799999999999999</cx:pt>
          <cx:pt idx="102">3.5</cx:pt>
          <cx:pt idx="103">3.5299999999999998</cx:pt>
          <cx:pt idx="104">4.5</cx:pt>
          <cx:pt idx="105">2.1000000000000001</cx:pt>
          <cx:pt idx="106">3.1800000000000002</cx:pt>
          <cx:pt idx="107">3.1800000000000002</cx:pt>
          <cx:pt idx="108">3.7200000000000002</cx:pt>
          <cx:pt idx="109">3.1400000000000001</cx:pt>
          <cx:pt idx="110">3.4900000000000002</cx:pt>
          <cx:pt idx="111">3.7000000000000002</cx:pt>
          <cx:pt idx="112">3.4900000000000002</cx:pt>
          <cx:pt idx="113">3.5</cx:pt>
          <cx:pt idx="114">2.75</cx:pt>
          <cx:pt idx="115">3.4300000000000002</cx:pt>
          <cx:pt idx="116">2.0600000000000001</cx:pt>
          <cx:pt idx="117">2.8999999999999999</cx:pt>
          <cx:pt idx="118">2.98</cx:pt>
          <cx:pt idx="119">1.95</cx:pt>
          <cx:pt idx="120">4.4000000000000004</cx:pt>
          <cx:pt idx="121">5.9299999999999997</cx:pt>
          <cx:pt idx="122">3.5299999999999998</cx:pt>
          <cx:pt idx="123">5.7000000000000002</cx:pt>
          <cx:pt idx="124">5.6500000000000004</cx:pt>
          <cx:pt idx="125">3.2200000000000002</cx:pt>
          <cx:pt idx="126">5.4400000000000004</cx:pt>
          <cx:pt idx="127">5.6299999999999999</cx:pt>
          <cx:pt idx="128">3.0299999999999998</cx:pt>
          <cx:pt idx="129">3.1200000000000001</cx:pt>
          <cx:pt idx="130">5.7000000000000002</cx:pt>
          <cx:pt idx="131">5.5999999999999996</cx:pt>
          <cx:pt idx="132">3.1200000000000001</cx:pt>
          <cx:pt idx="133">3.3300000000000001</cx:pt>
          <cx:pt idx="134">3.7000000000000002</cx:pt>
          <cx:pt idx="135">5.7599999999999998</cx:pt>
          <cx:pt idx="136">6</cx:pt>
          <cx:pt idx="137">6</cx:pt>
          <cx:pt idx="138">5.0999999999999996</cx:pt>
          <cx:pt idx="139">5.7999999999999998</cx:pt>
          <cx:pt idx="140">3.1000000000000001</cx:pt>
          <cx:pt idx="141">5.6500000000000004</cx:pt>
          <cx:pt idx="142">5.4500000000000002</cx:pt>
          <cx:pt idx="143">3.0299999999999998</cx:pt>
          <cx:pt idx="144">2.6800000000000002</cx:pt>
          <cx:pt idx="145">2.0600000000000001</cx:pt>
          <cx:pt idx="146">5.6900000000000004</cx:pt>
          <cx:pt idx="147">3.4399999999999999</cx:pt>
          <cx:pt idx="148">3.2999999999999998</cx:pt>
          <cx:pt idx="149">5.7199999999999998</cx:pt>
          <cx:pt idx="150">3.1600000000000001</cx:pt>
          <cx:pt idx="151">8.9199999999999999</cx:pt>
          <cx:pt idx="152">5.1299999999999999</cx:pt>
          <cx:pt idx="153">6.7999999999999998</cx:pt>
          <cx:pt idx="154">8.4499999999999993</cx:pt>
          <cx:pt idx="155">5.6600000000000001</cx:pt>
          <cx:pt idx="156">5.6399999999999997</cx:pt>
          <cx:pt idx="157">7.2999999999999998</cx:pt>
          <cx:pt idx="158">8.5</cx:pt>
          <cx:pt idx="159">5.8600000000000003</cx:pt>
          <cx:pt idx="160">3.5499999999999998</cx:pt>
          <cx:pt idx="161">5.8399999999999999</cx:pt>
          <cx:pt idx="162">6.1100000000000003</cx:pt>
          <cx:pt idx="163">3.6699999999999999</cx:pt>
          <cx:pt idx="164">3.5800000000000001</cx:pt>
          <cx:pt idx="165">5.46</cx:pt>
          <cx:pt idx="166">5.5099999999999998</cx:pt>
          <cx:pt idx="167">2.1499999999999999</cx:pt>
          <cx:pt idx="168">4.5599999999999996</cx:pt>
          <cx:pt idx="169">3.4700000000000002</cx:pt>
          <cx:pt idx="170">3.4500000000000002</cx:pt>
          <cx:pt idx="171">3.52</cx:pt>
          <cx:pt idx="172">5.7300000000000004</cx:pt>
          <cx:pt idx="173">10.550000000000001</cx:pt>
          <cx:pt idx="174">2.9500000000000002</cx:pt>
          <cx:pt idx="175">5.5999999999999996</cx:pt>
          <cx:pt idx="176">3.2200000000000002</cx:pt>
          <cx:pt idx="177">3.1800000000000002</cx:pt>
          <cx:pt idx="178">5.5</cx:pt>
          <cx:pt idx="179">2.2599999999999998</cx:pt>
          <cx:pt idx="180">3.2000000000000002</cx:pt>
          <cx:pt idx="181">3.0800000000000001</cx:pt>
          <cx:pt idx="182">11.4</cx:pt>
          <cx:pt idx="183">2.5499999999999998</cx:pt>
          <cx:pt idx="184">5.7300000000000004</cx:pt>
          <cx:pt idx="185">3.2000000000000002</cx:pt>
          <cx:pt idx="186">6.5700000000000003</cx:pt>
          <cx:pt idx="187">8.5199999999999996</cx:pt>
          <cx:pt idx="188">3.23</cx:pt>
          <cx:pt idx="189">7.7699999999999996</cx:pt>
          <cx:pt idx="190">10.56</cx:pt>
          <cx:pt idx="191">3.0299999999999998</cx:pt>
          <cx:pt idx="192">10.130000000000001</cx:pt>
          <cx:pt idx="193">2.1000000000000001</cx:pt>
          <cx:pt idx="194">3.1699999999999999</cx:pt>
          <cx:pt idx="195">5.7000000000000002</cx:pt>
          <cx:pt idx="196">2.75</cx:pt>
          <cx:pt idx="197">3.3999999999999999</cx:pt>
          <cx:pt idx="198">5.0700000000000003</cx:pt>
          <cx:pt idx="199">3.2000000000000002</cx:pt>
          <cx:pt idx="200">5.0999999999999996</cx:pt>
          <cx:pt idx="201">3.1000000000000001</cx:pt>
          <cx:pt idx="202">5.6699999999999999</cx:pt>
          <cx:pt idx="203">8.4000000000000004</cx:pt>
          <cx:pt idx="204">5.6200000000000001</cx:pt>
          <cx:pt idx="205">5.7999999999999998</cx:pt>
          <cx:pt idx="206">5.8300000000000001</cx:pt>
          <cx:pt idx="207">2.3300000000000001</cx:pt>
          <cx:pt idx="208">5.6600000000000001</cx:pt>
          <cx:pt idx="209">5.6399999999999997</cx:pt>
          <cx:pt idx="210">5.4900000000000002</cx:pt>
          <cx:pt idx="211">3.5800000000000001</cx:pt>
          <cx:pt idx="212">4.7300000000000004</cx:pt>
          <cx:pt idx="213">3.5499999999999998</cx:pt>
          <cx:pt idx="214">5.1299999999999999</cx:pt>
          <cx:pt idx="215">4.7300000000000004</cx:pt>
          <cx:pt idx="216">5.6799999999999997</cx:pt>
          <cx:pt idx="217">2.5</cx:pt>
          <cx:pt idx="218">3.1099999999999999</cx:pt>
          <cx:pt idx="219">3.6600000000000001</cx:pt>
          <cx:pt idx="220">3.0600000000000001</cx:pt>
          <cx:pt idx="221">2.5</cx:pt>
          <cx:pt idx="222">3</cx:pt>
          <cx:pt idx="223">3.0600000000000001</cx:pt>
          <cx:pt idx="224">3.2200000000000002</cx:pt>
          <cx:pt idx="225">2.23</cx:pt>
          <cx:pt idx="226">5.5700000000000003</cx:pt>
          <cx:pt idx="227">5.5499999999999998</cx:pt>
          <cx:pt idx="228">5.1100000000000003</cx:pt>
          <cx:pt idx="229">3</cx:pt>
          <cx:pt idx="230">5.6799999999999997</cx:pt>
          <cx:pt idx="231">5.7699999999999996</cx:pt>
          <cx:pt idx="232">2.2000000000000002</cx:pt>
          <cx:pt idx="233">2.2999999999999998</cx:pt>
          <cx:pt idx="234">3.5299999999999998</cx:pt>
          <cx:pt idx="235">2.5299999999999998</cx:pt>
          <cx:pt idx="236">3.0499999999999998</cx:pt>
          <cx:pt idx="237">5.7999999999999998</cx:pt>
          <cx:pt idx="238">3.2000000000000002</cx:pt>
          <cx:pt idx="239">5.8099999999999996</cx:pt>
          <cx:pt idx="240">2.0600000000000001</cx:pt>
          <cx:pt idx="241">3.5800000000000001</cx:pt>
          <cx:pt idx="242">2.7999999999999998</cx:pt>
          <cx:pt idx="243">3.5</cx:pt>
          <cx:pt idx="244">10.9</cx:pt>
          <cx:pt idx="245">3.1000000000000001</cx:pt>
          <cx:pt idx="246">5.8399999999999999</cx:pt>
          <cx:pt idx="247">3.0699999999999998</cx:pt>
          <cx:pt idx="248">5.7000000000000002</cx:pt>
          <cx:pt idx="249">3.1800000000000002</cx:pt>
          <cx:pt idx="250">5.6900000000000004</cx:pt>
          <cx:pt idx="251">3.5</cx:pt>
          <cx:pt idx="252">3.2000000000000002</cx:pt>
          <cx:pt idx="253">7.7400000000000002</cx:pt>
          <cx:pt idx="254">3.2200000000000002</cx:pt>
          <cx:pt idx="255">9.0999999999999996</cx:pt>
        </cx:lvl>
      </cx:numDim>
    </cx:data>
  </cx:chartData>
  <cx:chart>
    <cx:title pos="t" align="ctr" overlay="0">
      <cx:tx>
        <cx:txData>
          <cx:v>Maximum frequency of Geminids 2019</cx:v>
        </cx:txData>
      </cx:tx>
      <cx:txPr>
        <a:bodyPr spcFirstLastPara="1" vertOverflow="ellipsis" wrap="square" lIns="0" tIns="0" rIns="0" bIns="0" anchor="ctr" anchorCtr="1"/>
        <a:lstStyle/>
        <a:p>
          <a:pPr algn="ctr">
            <a:defRPr/>
          </a:pPr>
          <a:r>
            <a:rPr lang="hu-HU" b="1">
              <a:latin typeface="Times New Roman" panose="02020603050405020304" pitchFamily="18" charset="0"/>
              <a:cs typeface="Times New Roman" panose="02020603050405020304" pitchFamily="18" charset="0"/>
            </a:rPr>
            <a:t>Maximum frequency of Geminids 2019</a:t>
          </a:r>
        </a:p>
      </cx:txPr>
    </cx:title>
    <cx:plotArea>
      <cx:plotAreaRegion>
        <cx:series layoutId="clusteredColumn" uniqueId="{80E34E62-03F8-4877-96B6-D9ABBE3A6311}">
          <cx:dataId val="0"/>
          <cx:layoutPr>
            <cx:binning intervalClosed="r" underflow="0" overflow="10">
              <cx:binSize val="3"/>
            </cx:binning>
          </cx:layoutPr>
        </cx:series>
      </cx:plotAreaRegion>
      <cx:axis id="0">
        <cx:catScaling gapWidth="0"/>
        <cx:title>
          <cx:tx>
            <cx:rich>
              <a:bodyPr spcFirstLastPara="1" vertOverflow="ellipsis" wrap="square" lIns="0" tIns="0" rIns="0" bIns="0" anchor="ctr" anchorCtr="1"/>
              <a:lstStyle/>
              <a:p>
                <a:pPr algn="ctr">
                  <a:defRPr/>
                </a:pPr>
                <a:r>
                  <a:rPr lang="hu-HU" sz="1000" b="1" i="0" u="none" strike="noStrike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Maximum frequency [MHz]</a:t>
                </a:r>
                <a:endParaRPr lang="hu-HU" sz="1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x:rich>
          </cx:tx>
        </cx:title>
        <cx:tickLabels/>
        <cx:numFmt formatCode="# ##0" sourceLinked="0"/>
        <cx:txPr>
          <a:bodyPr spcFirstLastPara="1" vertOverflow="ellipsis" wrap="square" lIns="0" tIns="0" rIns="0" bIns="0" anchor="ctr" anchorCtr="1"/>
          <a:lstStyle/>
          <a:p>
            <a:pPr>
              <a:defRPr sz="1400"/>
            </a:pPr>
            <a:endParaRPr lang="hu-HU" sz="1400"/>
          </a:p>
        </cx:txPr>
      </cx:axis>
      <cx:axis id="1">
        <cx:valScaling/>
        <cx:majorGridlines/>
        <cx:tickLabels/>
        <cx:txPr>
          <a:bodyPr spcFirstLastPara="1" vertOverflow="ellipsis" wrap="square" lIns="0" tIns="0" rIns="0" bIns="0" anchor="ctr" anchorCtr="1"/>
          <a:lstStyle/>
          <a:p>
            <a:pPr>
              <a:defRPr sz="1400"/>
            </a:pPr>
            <a:endParaRPr lang="hu-HU" sz="1400"/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Munka1!$Y$30:$Y$91</cx:f>
        <cx:lvl ptCount="62" formatCode="Normál">
          <cx:pt idx="0">88.900000000000006</cx:pt>
          <cx:pt idx="1">114</cx:pt>
          <cx:pt idx="2">106.3</cx:pt>
          <cx:pt idx="3">136.19999999999999</cx:pt>
          <cx:pt idx="4">116.3</cx:pt>
          <cx:pt idx="5">114.59999999999999</cx:pt>
          <cx:pt idx="6">103</cx:pt>
          <cx:pt idx="7">96.400000000000006</cx:pt>
          <cx:pt idx="8">105.5</cx:pt>
          <cx:pt idx="9">89.700000000000003</cx:pt>
          <cx:pt idx="10">125.40000000000001</cx:pt>
          <cx:pt idx="11">113.8</cx:pt>
          <cx:pt idx="12">137</cx:pt>
          <cx:pt idx="13">110.5</cx:pt>
          <cx:pt idx="14">91.400000000000006</cx:pt>
          <cx:pt idx="15">119.59999999999999</cx:pt>
          <cx:pt idx="16">98</cx:pt>
          <cx:pt idx="17">120.40000000000001</cx:pt>
          <cx:pt idx="18">145</cx:pt>
          <cx:pt idx="19">108</cx:pt>
          <cx:pt idx="20">108</cx:pt>
          <cx:pt idx="21">108</cx:pt>
          <cx:pt idx="22">106</cx:pt>
          <cx:pt idx="23">121.59999999999999</cx:pt>
          <cx:pt idx="24">185.09999999999999</cx:pt>
          <cx:pt idx="25">119.2</cx:pt>
          <cx:pt idx="26">104.7</cx:pt>
          <cx:pt idx="27">132.19999999999999</cx:pt>
          <cx:pt idx="28">99.599999999999994</cx:pt>
          <cx:pt idx="29">115.40000000000001</cx:pt>
          <cx:pt idx="30">109.59999999999999</cx:pt>
          <cx:pt idx="31">107.2</cx:pt>
          <cx:pt idx="32">125.40000000000001</cx:pt>
          <cx:pt idx="33">104.7</cx:pt>
          <cx:pt idx="34">105.5</cx:pt>
          <cx:pt idx="35">119.59999999999999</cx:pt>
          <cx:pt idx="36">117.09999999999999</cx:pt>
          <cx:pt idx="37">98.900000000000006</cx:pt>
          <cx:pt idx="38">97.200000000000003</cx:pt>
          <cx:pt idx="39">94</cx:pt>
          <cx:pt idx="40">98.900000000000006</cx:pt>
          <cx:pt idx="41">99.700000000000003</cx:pt>
          <cx:pt idx="42">112.09999999999999</cx:pt>
          <cx:pt idx="43">115.40000000000001</cx:pt>
          <cx:pt idx="44">129.5</cx:pt>
          <cx:pt idx="45">111.3</cx:pt>
          <cx:pt idx="46">104.7</cx:pt>
          <cx:pt idx="47">129.5</cx:pt>
          <cx:pt idx="48">91.400000000000006</cx:pt>
          <cx:pt idx="49">122.09999999999999</cx:pt>
          <cx:pt idx="50">125.40000000000001</cx:pt>
          <cx:pt idx="51">112.09999999999999</cx:pt>
          <cx:pt idx="52">116.3</cx:pt>
          <cx:pt idx="53">91.400000000000006</cx:pt>
          <cx:pt idx="54">117.09999999999999</cx:pt>
          <cx:pt idx="55">135.30000000000001</cx:pt>
          <cx:pt idx="56">116.3</cx:pt>
          <cx:pt idx="57">113.8</cx:pt>
          <cx:pt idx="58">92.200000000000003</cx:pt>
          <cx:pt idx="59">94.700000000000003</cx:pt>
          <cx:pt idx="60">132.80000000000001</cx:pt>
          <cx:pt idx="61">133.69999999999999</cx:pt>
        </cx:lvl>
      </cx:numDim>
    </cx:data>
  </cx:chartData>
  <cx:chart>
    <cx:title pos="t" align="ctr" overlay="0">
      <cx:tx>
        <cx:txData>
          <cx:v>Height of meteoric traces  of Leonids 2019 </cx:v>
        </cx:txData>
      </cx:tx>
      <cx:txPr>
        <a:bodyPr spcFirstLastPara="1" vertOverflow="ellipsis" wrap="square" lIns="0" tIns="0" rIns="0" bIns="0" anchor="ctr" anchorCtr="1"/>
        <a:lstStyle/>
        <a:p>
          <a:pPr algn="ctr">
            <a:defRPr/>
          </a:pPr>
          <a:r>
            <a:rPr lang="hu-HU" b="1">
              <a:latin typeface="Times New Roman" panose="02020603050405020304" pitchFamily="18" charset="0"/>
              <a:cs typeface="Times New Roman" panose="02020603050405020304" pitchFamily="18" charset="0"/>
            </a:rPr>
            <a:t>Height of meteoric traces  of Leonids 2019 </a:t>
          </a:r>
        </a:p>
      </cx:txPr>
    </cx:title>
    <cx:plotArea>
      <cx:plotAreaRegion>
        <cx:series layoutId="clusteredColumn" uniqueId="{E5AAF8B5-DD36-477F-AF14-1EAF21A39099}">
          <cx:dataId val="0"/>
          <cx:layoutPr>
            <cx:binning intervalClosed="r" underflow="90" overflow="150">
              <cx:binSize val="10"/>
            </cx:binning>
          </cx:layoutPr>
        </cx:series>
      </cx:plotAreaRegion>
      <cx:axis id="0">
        <cx:catScaling gapWidth="0"/>
        <cx:title>
          <cx:tx>
            <cx:rich>
              <a:bodyPr spcFirstLastPara="1" vertOverflow="ellipsis" wrap="square" lIns="0" tIns="0" rIns="0" bIns="0" anchor="ctr" anchorCtr="1"/>
              <a:lstStyle/>
              <a:p>
                <a:r>
                  <a:rPr lang="hu-HU" sz="1200" b="1" i="0" baseline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Virtual height of the trace [km]</a:t>
                </a:r>
                <a:endParaRPr lang="hu-HU" sz="1200" b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x:rich>
          </cx:tx>
        </cx:title>
        <cx:tickLabels/>
        <cx:numFmt formatCode="# ##0" sourceLinked="0"/>
        <cx:txPr>
          <a:bodyPr spcFirstLastPara="1" vertOverflow="ellipsis" wrap="square" lIns="0" tIns="0" rIns="0" bIns="0" anchor="ctr" anchorCtr="1"/>
          <a:lstStyle/>
          <a:p>
            <a:pPr>
              <a:defRPr lang="hu-HU" sz="1400" b="0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defRPr>
            </a:pPr>
            <a:endParaRPr lang="hu-HU" sz="1400"/>
          </a:p>
        </cx:txPr>
      </cx:axis>
      <cx:axis id="1">
        <cx:valScaling/>
        <cx:majorGridlines/>
        <cx:tickLabels/>
        <cx:txPr>
          <a:bodyPr spcFirstLastPara="1" vertOverflow="ellipsis" wrap="square" lIns="0" tIns="0" rIns="0" bIns="0" anchor="ctr" anchorCtr="1"/>
          <a:lstStyle/>
          <a:p>
            <a:pPr>
              <a:defRPr lang="hu-HU" sz="1400" b="0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defRPr>
            </a:pPr>
            <a:endParaRPr lang="hu-HU" sz="1400"/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Munka1!$Z$98:$Z$353</cx:f>
        <cx:lvl ptCount="256" formatCode="Normál">
          <cx:pt idx="0">106.09999999999999</cx:pt>
          <cx:pt idx="1">127</cx:pt>
          <cx:pt idx="2">96.700000000000003</cx:pt>
          <cx:pt idx="3">89</cx:pt>
          <cx:pt idx="4">127</cx:pt>
          <cx:pt idx="5">112.3</cx:pt>
          <cx:pt idx="6">103.7</cx:pt>
          <cx:pt idx="7">104.5</cx:pt>
          <cx:pt idx="8">93.599999999999994</cx:pt>
          <cx:pt idx="9">104.5</cx:pt>
          <cx:pt idx="10">94.400000000000006</cx:pt>
          <cx:pt idx="11">94.400000000000006</cx:pt>
          <cx:pt idx="12">92.099999999999994</cx:pt>
          <cx:pt idx="13">86.099999999999994</cx:pt>
          <cx:pt idx="14">103</cx:pt>
          <cx:pt idx="15">108.40000000000001</cx:pt>
          <cx:pt idx="16">130.19999999999999</cx:pt>
          <cx:pt idx="17">169</cx:pt>
          <cx:pt idx="18">86.599999999999994</cx:pt>
          <cx:pt idx="19">85.099999999999994</cx:pt>
          <cx:pt idx="20">149.59999999999999</cx:pt>
          <cx:pt idx="21">103</cx:pt>
          <cx:pt idx="22">86.599999999999994</cx:pt>
          <cx:pt idx="23">85.900000000000006</cx:pt>
          <cx:pt idx="24">108.40000000000001</cx:pt>
          <cx:pt idx="25">123.90000000000001</cx:pt>
          <cx:pt idx="26">88.200000000000003</cx:pt>
          <cx:pt idx="27">91.599999999999994</cx:pt>
          <cx:pt idx="28">94.5</cx:pt>
          <cx:pt idx="29">126.40000000000001</cx:pt>
          <cx:pt idx="30">105.40000000000001</cx:pt>
          <cx:pt idx="31">128.59999999999999</cx:pt>
          <cx:pt idx="32">89</cx:pt>
          <cx:pt idx="33">100.59999999999999</cx:pt>
          <cx:pt idx="34">96.700000000000003</cx:pt>
          <cx:pt idx="35">117.7</cx:pt>
          <cx:pt idx="36">141.80000000000001</cx:pt>
          <cx:pt idx="37">140.30000000000001</cx:pt>
          <cx:pt idx="38">118.5</cx:pt>
          <cx:pt idx="39">134</cx:pt>
          <cx:pt idx="40">119.40000000000001</cx:pt>
          <cx:pt idx="41">87.400000000000006</cx:pt>
          <cx:pt idx="42">162.80000000000001</cx:pt>
          <cx:pt idx="43">95.200000000000003</cx:pt>
          <cx:pt idx="44">95.200000000000003</cx:pt>
          <cx:pt idx="45">106.8</cx:pt>
          <cx:pt idx="46">154.19999999999999</cx:pt>
          <cx:pt idx="47">103.40000000000001</cx:pt>
          <cx:pt idx="48">87</cx:pt>
          <cx:pt idx="49">118.5</cx:pt>
          <cx:pt idx="50">97.5</cx:pt>
          <cx:pt idx="51">89.700000000000003</cx:pt>
          <cx:pt idx="52">89.700000000000003</cx:pt>
          <cx:pt idx="53">102.2</cx:pt>
          <cx:pt idx="54">84.299999999999997</cx:pt>
          <cx:pt idx="55">85.900000000000006</cx:pt>
          <cx:pt idx="56">114.59999999999999</cx:pt>
          <cx:pt idx="57">92.799999999999997</cx:pt>
          <cx:pt idx="58">92.099999999999994</cx:pt>
          <cx:pt idx="59">96.700000000000003</cx:pt>
          <cx:pt idx="60">94.400000000000006</cx:pt>
          <cx:pt idx="61">110.7</cx:pt>
          <cx:pt idx="62">93.599999999999994</cx:pt>
          <cx:pt idx="63">134</cx:pt>
          <cx:pt idx="64">84.299999999999997</cx:pt>
          <cx:pt idx="65">102.2</cx:pt>
          <cx:pt idx="66">96</cx:pt>
          <cx:pt idx="67">93.599999999999994</cx:pt>
          <cx:pt idx="68">109.2</cx:pt>
          <cx:pt idx="69">106.09999999999999</cx:pt>
          <cx:pt idx="70">94.400000000000006</cx:pt>
          <cx:pt idx="71">141.80000000000001</cx:pt>
          <cx:pt idx="72">109.2</cx:pt>
          <cx:pt idx="73">92.799999999999997</cx:pt>
          <cx:pt idx="74">87.400000000000006</cx:pt>
          <cx:pt idx="75">89</cx:pt>
          <cx:pt idx="76">85.900000000000006</cx:pt>
          <cx:pt idx="77">135.90000000000001</cx:pt>
          <cx:pt idx="78">106.90000000000001</cx:pt>
          <cx:pt idx="79">82.700000000000003</cx:pt>
          <cx:pt idx="80">104.5</cx:pt>
          <cx:pt idx="81">105.3</cx:pt>
          <cx:pt idx="82">120.09999999999999</cx:pt>
          <cx:pt idx="83">154.09999999999999</cx:pt>
          <cx:pt idx="84">106.8</cx:pt>
          <cx:pt idx="85">124.7</cx:pt>
          <cx:pt idx="86">127.8</cx:pt>
          <cx:pt idx="87">127.8</cx:pt>
          <cx:pt idx="88">134.80000000000001</cx:pt>
          <cx:pt idx="89">101.40000000000001</cx:pt>
          <cx:pt idx="90">99.799999999999997</cx:pt>
          <cx:pt idx="91">89</cx:pt>
          <cx:pt idx="92">137.90000000000001</cx:pt>
          <cx:pt idx="93">107.5</cx:pt>
          <cx:pt idx="94">115.40000000000001</cx:pt>
          <cx:pt idx="95">140.30000000000001</cx:pt>
          <cx:pt idx="96">103.7</cx:pt>
          <cx:pt idx="97">89</cx:pt>
          <cx:pt idx="98">113.09999999999999</cx:pt>
          <cx:pt idx="99">92.099999999999994</cx:pt>
          <cx:pt idx="100">108.40000000000001</cx:pt>
          <cx:pt idx="101">99.599999999999994</cx:pt>
          <cx:pt idx="102">104.2</cx:pt>
          <cx:pt idx="103">104.2</cx:pt>
          <cx:pt idx="104">103.7</cx:pt>
          <cx:pt idx="105">95.900000000000006</cx:pt>
          <cx:pt idx="106">91.700000000000003</cx:pt>
          <cx:pt idx="107">95.200000000000003</cx:pt>
          <cx:pt idx="108">97.5</cx:pt>
          <cx:pt idx="109">89</cx:pt>
          <cx:pt idx="110">114.59999999999999</cx:pt>
          <cx:pt idx="111">124.7</cx:pt>
          <cx:pt idx="112">96</cx:pt>
          <cx:pt idx="113">107.59999999999999</cx:pt>
          <cx:pt idx="114">103.3</cx:pt>
          <cx:pt idx="115">102.40000000000001</cx:pt>
          <cx:pt idx="116">92.099999999999994</cx:pt>
          <cx:pt idx="117">92.099999999999994</cx:pt>
          <cx:pt idx="118">120.8</cx:pt>
          <cx:pt idx="119">127.59999999999999</cx:pt>
          <cx:pt idx="120">99.599999999999994</cx:pt>
          <cx:pt idx="121">101.3</cx:pt>
          <cx:pt idx="122">104.7</cx:pt>
          <cx:pt idx="123">120.40000000000001</cx:pt>
          <cx:pt idx="124">97.200000000000003</cx:pt>
          <cx:pt idx="125">99.700000000000003</cx:pt>
          <cx:pt idx="126">124.59999999999999</cx:pt>
          <cx:pt idx="127">127</cx:pt>
          <cx:pt idx="128">118</cx:pt>
          <cx:pt idx="129">120.40000000000001</cx:pt>
          <cx:pt idx="130">97.200000000000003</cx:pt>
          <cx:pt idx="131">93.900000000000006</cx:pt>
          <cx:pt idx="132">117.09999999999999</cx:pt>
          <cx:pt idx="133">103.8</cx:pt>
          <cx:pt idx="134">102.2</cx:pt>
          <cx:pt idx="135">122.09999999999999</cx:pt>
          <cx:pt idx="136">95.5</cx:pt>
          <cx:pt idx="137">104.7</cx:pt>
          <cx:pt idx="138">110.5</cx:pt>
          <cx:pt idx="139">98.900000000000006</cx:pt>
          <cx:pt idx="140">122.09999999999999</cx:pt>
          <cx:pt idx="141">102.2</cx:pt>
          <cx:pt idx="142">121.09999999999999</cx:pt>
          <cx:pt idx="143">104.7</cx:pt>
          <cx:pt idx="144">92.200000000000003</cx:pt>
          <cx:pt idx="145">123.40000000000001</cx:pt>
          <cx:pt idx="146">151.90000000000001</cx:pt>
          <cx:pt idx="147">103.8</cx:pt>
          <cx:pt idx="148">117.90000000000001</cx:pt>
          <cx:pt idx="149">157.69999999999999</cx:pt>
          <cx:pt idx="150">98.900000000000006</cx:pt>
          <cx:pt idx="151">119.09999999999999</cx:pt>
          <cx:pt idx="152">122.09999999999999</cx:pt>
          <cx:pt idx="153">105.5</cx:pt>
          <cx:pt idx="154">92.200000000000003</cx:pt>
          <cx:pt idx="155">96.400000000000006</cx:pt>
          <cx:pt idx="156">91.400000000000006</cx:pt>
          <cx:pt idx="157">113</cx:pt>
          <cx:pt idx="158">101.3</cx:pt>
          <cx:pt idx="159">104.7</cx:pt>
          <cx:pt idx="160">108.8</cx:pt>
          <cx:pt idx="161">124.59999999999999</cx:pt>
          <cx:pt idx="162">101.3</cx:pt>
          <cx:pt idx="163">104.5</cx:pt>
          <cx:pt idx="164">106.8</cx:pt>
          <cx:pt idx="165">141</cx:pt>
          <cx:pt idx="166">94.5</cx:pt>
          <cx:pt idx="167">97.200000000000003</cx:pt>
          <cx:pt idx="168">118.40000000000001</cx:pt>
          <cx:pt idx="169">108.8</cx:pt>
          <cx:pt idx="170">93.700000000000003</cx:pt>
          <cx:pt idx="171">98.900000000000006</cx:pt>
          <cx:pt idx="172">91.400000000000006</cx:pt>
          <cx:pt idx="173">99.700000000000003</cx:pt>
          <cx:pt idx="174">88.900000000000006</cx:pt>
          <cx:pt idx="175">112.09999999999999</cx:pt>
          <cx:pt idx="176">89.700000000000003</cx:pt>
          <cx:pt idx="177">145.30000000000001</cx:pt>
          <cx:pt idx="178">103</cx:pt>
          <cx:pt idx="179">94.700000000000003</cx:pt>
          <cx:pt idx="180">113.8</cx:pt>
          <cx:pt idx="181">117.90000000000001</cx:pt>
          <cx:pt idx="182">103.8</cx:pt>
          <cx:pt idx="183">125.40000000000001</cx:pt>
          <cx:pt idx="184">94.700000000000003</cx:pt>
          <cx:pt idx="185">100.5</cx:pt>
          <cx:pt idx="186">98</cx:pt>
          <cx:pt idx="187">98</cx:pt>
          <cx:pt idx="188">130.40000000000001</cx:pt>
          <cx:pt idx="189">92.200000000000003</cx:pt>
          <cx:pt idx="190">103</cx:pt>
          <cx:pt idx="191">140.30000000000001</cx:pt>
          <cx:pt idx="192">137.80000000000001</cx:pt>
          <cx:pt idx="193">117.09999999999999</cx:pt>
          <cx:pt idx="194">100.5</cx:pt>
          <cx:pt idx="195">117.09999999999999</cx:pt>
          <cx:pt idx="196">127.90000000000001</cx:pt>
          <cx:pt idx="197">93.900000000000006</cx:pt>
          <cx:pt idx="198">122.90000000000001</cx:pt>
          <cx:pt idx="199">96.400000000000006</cx:pt>
          <cx:pt idx="200">123.7</cx:pt>
          <cx:pt idx="201">107.2</cx:pt>
          <cx:pt idx="202">102.2</cx:pt>
          <cx:pt idx="203">101.3</cx:pt>
          <cx:pt idx="204">113</cx:pt>
          <cx:pt idx="205">146.90000000000001</cx:pt>
          <cx:pt idx="206">91.400000000000006</cx:pt>
          <cx:pt idx="207">102.2</cx:pt>
          <cx:pt idx="208">101.3</cx:pt>
          <cx:pt idx="209">89.700000000000003</cx:pt>
          <cx:pt idx="210">91.400000000000006</cx:pt>
          <cx:pt idx="211">89.700000000000003</cx:pt>
          <cx:pt idx="212">114.59999999999999</cx:pt>
          <cx:pt idx="213">97.200000000000003</cx:pt>
          <cx:pt idx="214">99.700000000000003</cx:pt>
          <cx:pt idx="215">94.700000000000003</cx:pt>
          <cx:pt idx="216">147.80000000000001</cx:pt>
          <cx:pt idx="217">97.200000000000003</cx:pt>
          <cx:pt idx="218">97.200000000000003</cx:pt>
          <cx:pt idx="219">97.200000000000003</cx:pt>
          <cx:pt idx="220">99.700000000000003</cx:pt>
          <cx:pt idx="221">116.3</cx:pt>
          <cx:pt idx="222">130.40000000000001</cx:pt>
          <cx:pt idx="223">98</cx:pt>
          <cx:pt idx="224">127</cx:pt>
          <cx:pt idx="225">113</cx:pt>
          <cx:pt idx="226">127.8</cx:pt>
          <cx:pt idx="227">109.59999999999999</cx:pt>
          <cx:pt idx="228">117.09999999999999</cx:pt>
          <cx:pt idx="229">93.900000000000006</cx:pt>
          <cx:pt idx="230">103.8</cx:pt>
          <cx:pt idx="231">127.90000000000001</cx:pt>
          <cx:pt idx="232">102.2</cx:pt>
          <cx:pt idx="233">97.200000000000003</cx:pt>
          <cx:pt idx="234">113.8</cx:pt>
          <cx:pt idx="235">88.099999999999994</cx:pt>
          <cx:pt idx="236">92.200000000000003</cx:pt>
          <cx:pt idx="237">96.700000000000003</cx:pt>
          <cx:pt idx="238">105.3</cx:pt>
          <cx:pt idx="239">119.3</cx:pt>
          <cx:pt idx="240">104.59999999999999</cx:pt>
          <cx:pt idx="241">116.09999999999999</cx:pt>
          <cx:pt idx="242">122.40000000000001</cx:pt>
          <cx:pt idx="243">131.69999999999999</cx:pt>
          <cx:pt idx="244">119.3</cx:pt>
          <cx:pt idx="245">106.09999999999999</cx:pt>
          <cx:pt idx="246">120.40000000000001</cx:pt>
          <cx:pt idx="247">94.400000000000006</cx:pt>
          <cx:pt idx="248">106.09999999999999</cx:pt>
          <cx:pt idx="249">120.09999999999999</cx:pt>
          <cx:pt idx="250">112.3</cx:pt>
          <cx:pt idx="251">103.8</cx:pt>
          <cx:pt idx="252">94.700000000000003</cx:pt>
          <cx:pt idx="253">97.200000000000003</cx:pt>
          <cx:pt idx="254">113</cx:pt>
          <cx:pt idx="255">132</cx:pt>
        </cx:lvl>
      </cx:numDim>
    </cx:data>
  </cx:chartData>
  <cx:chart>
    <cx:title pos="t" align="ctr" overlay="0">
      <cx:tx>
        <cx:rich>
          <a:bodyPr spcFirstLastPara="1" vertOverflow="ellipsis" wrap="square" lIns="0" tIns="0" rIns="0" bIns="0" anchor="ctr" anchorCtr="1"/>
          <a:lstStyle/>
          <a:p>
            <a:r>
              <a:rPr lang="hu-HU" sz="1400" b="1" i="0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Height of meteoric traces  of Geminids 2019 </a:t>
            </a:r>
            <a:endParaRPr lang="hu-HU" sz="14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x:rich>
      </cx:tx>
    </cx:title>
    <cx:plotArea>
      <cx:plotAreaRegion>
        <cx:series layoutId="clusteredColumn" uniqueId="{38A8446C-129E-43AF-8D88-C8056BC1E974}">
          <cx:dataId val="0"/>
          <cx:layoutPr>
            <cx:binning intervalClosed="r" underflow="90" overflow="150">
              <cx:binSize val="10"/>
            </cx:binning>
          </cx:layoutPr>
        </cx:series>
      </cx:plotAreaRegion>
      <cx:axis id="0">
        <cx:catScaling gapWidth="0"/>
        <cx:title>
          <cx:tx>
            <cx:rich>
              <a:bodyPr spcFirstLastPara="1" vertOverflow="ellipsis" wrap="square" lIns="0" tIns="0" rIns="0" bIns="0" anchor="ctr" anchorCtr="1"/>
              <a:lstStyle/>
              <a:p>
                <a:pPr algn="ctr">
                  <a:defRPr/>
                </a:pPr>
                <a:r>
                  <a:rPr lang="hu-HU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Virtual height of the trace [km</a:t>
                </a:r>
                <a:r>
                  <a:rPr lang="hu-HU" sz="1200"/>
                  <a:t>]</a:t>
                </a:r>
              </a:p>
            </cx:rich>
          </cx:tx>
        </cx:title>
        <cx:tickLabels/>
        <cx:txPr>
          <a:bodyPr spcFirstLastPara="1" vertOverflow="ellipsis" wrap="square" lIns="0" tIns="0" rIns="0" bIns="0" anchor="ctr" anchorCtr="1"/>
          <a:lstStyle/>
          <a:p>
            <a:pPr>
              <a:defRPr sz="1400"/>
            </a:pPr>
            <a:endParaRPr lang="hu-HU" sz="1400"/>
          </a:p>
        </cx:txPr>
      </cx:axis>
      <cx:axis id="1">
        <cx:valScaling/>
        <cx:majorGridlines/>
        <cx:tickLabels/>
        <cx:txPr>
          <a:bodyPr spcFirstLastPara="1" vertOverflow="ellipsis" wrap="square" lIns="0" tIns="0" rIns="0" bIns="0" anchor="ctr" anchorCtr="1"/>
          <a:lstStyle/>
          <a:p>
            <a:pPr>
              <a:defRPr lang="hu-HU" sz="1400" b="0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defRPr>
            </a:pPr>
            <a:endParaRPr lang="hu-HU" sz="1400"/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Munka1!$AX$47:$AX$99</cx:f>
        <cx:lvl ptCount="53" formatCode="[$-x-systime]ó:pp:mm\ AM/PM">
          <cx:pt idx="0">0.0046296296296295392</cx:pt>
          <cx:pt idx="1">0.00023148148148147141</cx:pt>
          <cx:pt idx="2">0.002083333333333437</cx:pt>
          <cx:pt idx="3">0.00046296296296310935</cx:pt>
          <cx:pt idx="4">0.0027777777777777679</cx:pt>
          <cx:pt idx="5">0.00069444444444444198</cx:pt>
          <cx:pt idx="6">0</cx:pt>
          <cx:pt idx="7">0.0011574074074073848</cx:pt>
          <cx:pt idx="8">0</cx:pt>
          <cx:pt idx="9">0.00023148148148147835</cx:pt>
          <cx:pt idx="10">0.0011574074074073987</cx:pt>
          <cx:pt idx="11">0</cx:pt>
          <cx:pt idx="12">0</cx:pt>
          <cx:pt idx="13">0.0011574074074073293</cx:pt>
          <cx:pt idx="14">0.0020833333333332149</cx:pt>
          <cx:pt idx="15">0.0023148148148148806</cx:pt>
          <cx:pt idx="16">0.00023148148148147141</cx:pt>
          <cx:pt idx="17">0.0027777777777777679</cx:pt>
          <cx:pt idx="18">0.0081018518518518601</cx:pt>
          <cx:pt idx="19">0.0085648148148148306</cx:pt>
          <cx:pt idx="20">0.00092592592592591338</cx:pt>
          <cx:pt idx="21">0.00069444444444444198</cx:pt>
          <cx:pt idx="22">0.0016203703703703276</cx:pt>
          <cx:pt idx="23">0</cx:pt>
          <cx:pt idx="24">0.00023148148148147835</cx:pt>
          <cx:pt idx="25">0.0011574074074073987</cx:pt>
          <cx:pt idx="26">0.00092592592592592726</cx:pt>
          <cx:pt idx="27">0.0016203703703703554</cx:pt>
          <cx:pt idx="28">0.0011574074074074125</cx:pt>
          <cx:pt idx="29">0.00069444444444444198</cx:pt>
          <cx:pt idx="30">0.0037037037037037646</cx:pt>
          <cx:pt idx="31">0.000694444444444553</cx:pt>
          <cx:pt idx="32">0.0020833333333333259</cx:pt>
          <cx:pt idx="33">0.001388888888888995</cx:pt>
          <cx:pt idx="34">0.00023148148148144365</cx:pt>
          <cx:pt idx="35">0.00023148148148148182</cx:pt>
          <cx:pt idx="36">0.00092592592592592726</cx:pt>
          <cx:pt idx="37">0.00046296296296294281</cx:pt>
          <cx:pt idx="38">0</cx:pt>
          <cx:pt idx="40">0</cx:pt>
          <cx:pt idx="41">0</cx:pt>
          <cx:pt idx="42">0</cx:pt>
          <cx:pt idx="43">0.0020833333333333398</cx:pt>
          <cx:pt idx="44">0.00046296296296295669</cx:pt>
          <cx:pt idx="45">0.00069444444444445586</cx:pt>
          <cx:pt idx="46">0</cx:pt>
          <cx:pt idx="47">0</cx:pt>
          <cx:pt idx="48">0.0011574074074074125</cx:pt>
          <cx:pt idx="49">0.00023148148148147141</cx:pt>
          <cx:pt idx="50">0</cx:pt>
          <cx:pt idx="51">0</cx:pt>
          <cx:pt idx="52">0</cx:pt>
        </cx:lvl>
      </cx:numDim>
    </cx:data>
  </cx:chartData>
  <cx:chart>
    <cx:title pos="t" align="ctr" overlay="0">
      <cx:tx>
        <cx:rich>
          <a:bodyPr spcFirstLastPara="1" vertOverflow="ellipsis" wrap="square" lIns="0" tIns="0" rIns="0" bIns="0" anchor="ctr" anchorCtr="1"/>
          <a:lstStyle/>
          <a:p>
            <a:pPr algn="ctr">
              <a:defRPr/>
            </a:pP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Duration of the meteoric trace (Leonids, 2019</a:t>
            </a:r>
            <a:r>
              <a:rPr lang="hu-HU"/>
              <a:t>)</a:t>
            </a:r>
          </a:p>
        </cx:rich>
      </cx:tx>
    </cx:title>
    <cx:plotArea>
      <cx:plotAreaRegion>
        <cx:series layoutId="clusteredColumn" uniqueId="{3AA2D955-E748-43C1-AF64-E0C0407BE967}">
          <cx:dataId val="0"/>
          <cx:layoutPr>
            <cx:binning intervalClosed="r" underflow="0" overflow="0.05000000000000001">
              <cx:binSize val="0.00069440000000000018"/>
            </cx:binning>
          </cx:layoutPr>
        </cx:series>
      </cx:plotAreaRegion>
      <cx:axis id="0">
        <cx:catScaling gapWidth="0"/>
        <cx:title>
          <cx:tx>
            <cx:txData>
              <cx:v>Time ranges [hh:mm:ss]</cx:v>
            </cx:txData>
          </cx:tx>
          <cx:txPr>
            <a:bodyPr spcFirstLastPara="1" vertOverflow="ellipsis" wrap="square" lIns="0" tIns="0" rIns="0" bIns="0" anchor="ctr" anchorCtr="1"/>
            <a:lstStyle/>
            <a:p>
              <a:pPr algn="ctr">
                <a:defRPr/>
              </a:pPr>
              <a:r>
                <a:rPr lang="hu-HU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ranges [hh:mm:ss]</a:t>
              </a:r>
            </a:p>
          </cx:txPr>
        </cx:title>
        <cx:tickLabels/>
        <cx:txPr>
          <a:bodyPr spcFirstLastPara="1" vertOverflow="ellipsis" wrap="square" lIns="0" tIns="0" rIns="0" bIns="0" anchor="ctr" anchorCtr="1"/>
          <a:lstStyle/>
          <a:p>
            <a:pPr>
              <a:defRPr lang="hu-HU" sz="1400" b="0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defRPr>
            </a:pPr>
            <a:endParaRPr lang="hu-HU" sz="1400"/>
          </a:p>
        </cx:txPr>
      </cx:axis>
      <cx:axis id="1">
        <cx:valScaling/>
        <cx:majorGridlines/>
        <cx:tickLabels/>
        <cx:txPr>
          <a:bodyPr spcFirstLastPara="1" vertOverflow="ellipsis" wrap="square" lIns="0" tIns="0" rIns="0" bIns="0" anchor="ctr" anchorCtr="1"/>
          <a:lstStyle/>
          <a:p>
            <a:pPr>
              <a:defRPr lang="hu-HU" sz="1400" b="0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defRPr>
            </a:pPr>
            <a:endParaRPr lang="hu-HU" sz="1400"/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6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Munka1!$AE$168:$AE$373</cx:f>
        <cx:lvl ptCount="206" formatCode="[$-x-systime]ó:pp:mm\ AM/PM">
          <cx:pt idx="0">0</cx:pt>
          <cx:pt idx="1">0.00041666666666664853</cx:pt>
          <cx:pt idx="2">0.0011111111111110905</cx:pt>
          <cx:pt idx="3">0.00069444444444446973</cx:pt>
          <cx:pt idx="4">0</cx:pt>
          <cx:pt idx="5">0.0024999999999999467</cx:pt>
          <cx:pt idx="6">0.00069444444444444198</cx:pt>
          <cx:pt idx="7">0.00027777777777771018</cx:pt>
          <cx:pt idx="8">0.0004166666666667318</cx:pt>
          <cx:pt idx="9">0.0013888888888887729</cx:pt>
          <cx:pt idx="10">0</cx:pt>
          <cx:pt idx="11">0.0027777777777777679</cx:pt>
          <cx:pt idx="12">0.0069444444444445308</cx:pt>
          <cx:pt idx="13">0.0025000000000000022</cx:pt>
          <cx:pt idx="14">0.00027777777777777263</cx:pt>
          <cx:pt idx="15">0.00097222222222222154</cx:pt>
          <cx:pt idx="16">0</cx:pt>
          <cx:pt idx="17">0.00069444444444433095</cx:pt>
          <cx:pt idx="18">0.0034722222222222099</cx:pt>
          <cx:pt idx="19">0.0016666666666665941</cx:pt>
          <cx:pt idx="20">0.00069444444444444198</cx:pt>
          <cx:pt idx="21">0.00027777777777771018</cx:pt>
          <cx:pt idx="22">0.000694444444444553</cx:pt>
          <cx:pt idx="23">0</cx:pt>
          <cx:pt idx="24">0.00069444444444444198</cx:pt>
          <cx:pt idx="25">0.001388888888888995</cx:pt>
          <cx:pt idx="26">0.0034722222222223209</cx:pt>
          <cx:pt idx="27">0.0020833333333333398</cx:pt>
          <cx:pt idx="28">0.001388888888888884</cx:pt>
          <cx:pt idx="29">0</cx:pt>
          <cx:pt idx="30">0.00097222222222220767</cx:pt>
          <cx:pt idx="31">0.00097222222222220767</cx:pt>
          <cx:pt idx="32">0.00069444444444444198</cx:pt>
          <cx:pt idx="33">0.001388888888888884</cx:pt>
          <cx:pt idx="34">0.001388888888888884</cx:pt>
          <cx:pt idx="35">0.001388888888888884</cx:pt>
          <cx:pt idx="36">0.0031944444444444997</cx:pt>
          <cx:pt idx="37">0</cx:pt>
          <cx:pt idx="38">0.0011111111111111738</cx:pt>
          <cx:pt idx="39">0.0004166666666667318</cx:pt>
          <cx:pt idx="40">0</cx:pt>
          <cx:pt idx="41">0.0002777777777778212</cx:pt>
          <cx:pt idx="42">0.0002777777777778212</cx:pt>
          <cx:pt idx="43">0.00069444444444433095</cx:pt>
          <cx:pt idx="44">0.00027777777777777957</cx:pt>
          <cx:pt idx="45">0.00069444444444444198</cx:pt>
          <cx:pt idx="46">0.00027777777777776569</cx:pt>
          <cx:pt idx="47">0.0013888888888887729</cx:pt>
          <cx:pt idx="48">0.002083333333333437</cx:pt>
          <cx:pt idx="49">0.00041666666666650976</cx:pt>
          <cx:pt idx="50">0.0024999999999999467</cx:pt>
          <cx:pt idx="51">0.0002777777777778212</cx:pt>
          <cx:pt idx="52">0.00069444444444433095</cx:pt>
          <cx:pt idx="53">0.0020833333333333259</cx:pt>
          <cx:pt idx="54">0.0011111111111111738</cx:pt>
          <cx:pt idx="55">0.0002777777777778212</cx:pt>
          <cx:pt idx="56">0.0020486111111112093</cx:pt>
          <cx:pt idx="57">0.0020833333333332149</cx:pt>
          <cx:pt idx="58">0.0002777777777778212</cx:pt>
          <cx:pt idx="59">0.00097222222222204113</cx:pt>
          <cx:pt idx="60">0.000694444444444553</cx:pt>
          <cx:pt idx="61">0.00069444444444444198</cx:pt>
          <cx:pt idx="62">0.0023611111111112582</cx:pt>
          <cx:pt idx="63">0.0004166666666667318</cx:pt>
          <cx:pt idx="64">0.0013888888888887729</cx:pt>
          <cx:pt idx="65">0</cx:pt>
          <cx:pt idx="66">0.00069444444444433095</cx:pt>
          <cx:pt idx="67">0.0013888888888888909</cx:pt>
          <cx:pt idx="68">0</cx:pt>
          <cx:pt idx="69">0.00027777777777777957</cx:pt>
          <cx:pt idx="70">0.0020833333333333398</cx:pt>
          <cx:pt idx="71">0.0015046296296296613</cx:pt>
          <cx:pt idx="72">0.00027777777777771018</cx:pt>
          <cx:pt idx="73">0.0016666666666665941</cx:pt>
          <cx:pt idx="74">0.00097222222222226318</cx:pt>
          <cx:pt idx="75">0.001388888888888995</cx:pt>
          <cx:pt idx="76">0.000694444444444553</cx:pt>
          <cx:pt idx="77">0.00069444444444444198</cx:pt>
          <cx:pt idx="78">0</cx:pt>
          <cx:pt idx="79">0.00041666666666650976</cx:pt>
          <cx:pt idx="80">0.0004166666666667318</cx:pt>
          <cx:pt idx="81">0</cx:pt>
          <cx:pt idx="82">0.0004166666666667318</cx:pt>
          <cx:pt idx="83">0.00097222222222215215</cx:pt>
          <cx:pt idx="84">0.00041666666666662078</cx:pt>
          <cx:pt idx="85">0.0002777777777778212</cx:pt>
          <cx:pt idx="86">0.0011111111111109517</cx:pt>
          <cx:pt idx="87">0.0002777777777778212</cx:pt>
          <cx:pt idx="88">0.00041666666666650976</cx:pt>
          <cx:pt idx="89">0</cx:pt>
          <cx:pt idx="90">0.00027777777777777761</cx:pt>
          <cx:pt idx="91">0.00027777777777776569</cx:pt>
          <cx:pt idx="92">0</cx:pt>
          <cx:pt idx="93">0</cx:pt>
          <cx:pt idx="94">0.0004166666666667318</cx:pt>
          <cx:pt idx="95">0.0002777777777778212</cx:pt>
          <cx:pt idx="96">0</cx:pt>
          <cx:pt idx="97">0.0011111111111111738</cx:pt>
          <cx:pt idx="98">0</cx:pt>
          <cx:pt idx="99">0.00041666666666650976</cx:pt>
          <cx:pt idx="100">0.0016666666666665941</cx:pt>
          <cx:pt idx="101">0</cx:pt>
          <cx:pt idx="102">0.0004166666666667318</cx:pt>
          <cx:pt idx="103">0</cx:pt>
          <cx:pt idx="104">0.00097222222222215215</cx:pt>
          <cx:pt idx="105">0.0002777777777778212</cx:pt>
          <cx:pt idx="106">0.00027777777777777957</cx:pt>
          <cx:pt idx="107">0.00041666666666666588</cx:pt>
          <cx:pt idx="108">0.00069444444444444198</cx:pt>
          <cx:pt idx="109">0.00069444444444444198</cx:pt>
          <cx:pt idx="110">0.00027777777777777957</cx:pt>
          <cx:pt idx="111">0</cx:pt>
          <cx:pt idx="112">0.00027777777777776569</cx:pt>
          <cx:pt idx="113">0</cx:pt>
          <cx:pt idx="114">0</cx:pt>
          <cx:pt idx="115">0.00027777777777779344</cx:pt>
          <cx:pt idx="116">0</cx:pt>
          <cx:pt idx="117">0.00069444444444446973</cx:pt>
          <cx:pt idx="118">0</cx:pt>
          <cx:pt idx="119">0</cx:pt>
          <cx:pt idx="120">0.0016666666666666496</cx:pt>
          <cx:pt idx="121">0.00023148148148144365</cx:pt>
          <cx:pt idx="122">0.001388888888888884</cx:pt>
          <cx:pt idx="123">0.00023148148148155467</cx:pt>
          <cx:pt idx="124">0.00046296296296299833</cx:pt>
          <cx:pt idx="125">0.00023148148148144365</cx:pt>
          <cx:pt idx="126">0.0030092592592593226</cx:pt>
          <cx:pt idx="127">0.00069444444444444198</cx:pt>
          <cx:pt idx="128">0</cx:pt>
          <cx:pt idx="129">0.0025462962962962132</cx:pt>
          <cx:pt idx="130">0.0017361111111111605</cx:pt>
          <cx:pt idx="131">0.0018518518518518823</cx:pt>
          <cx:pt idx="132">0.00023148148148133263</cx:pt>
          <cx:pt idx="133">0.00023148148148155467</cx:pt>
          <cx:pt idx="134">0</cx:pt>
          <cx:pt idx="135">0</cx:pt>
          <cx:pt idx="136">0.0016203703703703276</cx:pt>
          <cx:pt idx="137">0.00023148148148144365</cx:pt>
          <cx:pt idx="138">0.0016203703703703276</cx:pt>
          <cx:pt idx="139">0</cx:pt>
          <cx:pt idx="140">0.00069444444444444545</cx:pt>
          <cx:pt idx="141">0</cx:pt>
          <cx:pt idx="142">0.00046296296296297057</cx:pt>
          <cx:pt idx="143">0.00023148148148147141</cx:pt>
          <cx:pt idx="144">0.0016203703703703554</cx:pt>
          <cx:pt idx="145">0.00069444444444445586</cx:pt>
          <cx:pt idx="146">0</cx:pt>
          <cx:pt idx="147">0.0018518518518518545</cx:pt>
          <cx:pt idx="148">0.0016203703703703692</cx:pt>
          <cx:pt idx="149">0.00023148148148148529</cx:pt>
          <cx:pt idx="150">0.00046296296296295669</cx:pt>
          <cx:pt idx="151">0.0016203703703703831</cx:pt>
          <cx:pt idx="152">0.00069444444444444198</cx:pt>
          <cx:pt idx="153">0.00092592592592591338</cx:pt>
          <cx:pt idx="154">0</cx:pt>
          <cx:pt idx="155">0</cx:pt>
          <cx:pt idx="156">0.003703703703703709</cx:pt>
          <cx:pt idx="157">0.00092592592592591338</cx:pt>
          <cx:pt idx="158">0</cx:pt>
          <cx:pt idx="159">0.00023148148148149916</cx:pt>
          <cx:pt idx="160">0</cx:pt>
          <cx:pt idx="161">0</cx:pt>
          <cx:pt idx="162">0</cx:pt>
          <cx:pt idx="163">0.00023148148148149916</cx:pt>
          <cx:pt idx="164">0.00023148148148149916</cx:pt>
          <cx:pt idx="165">0</cx:pt>
          <cx:pt idx="166">0.00069444444444438647</cx:pt>
          <cx:pt idx="167">0.00023148148148144365</cx:pt>
          <cx:pt idx="168">0.00023148148148144365</cx:pt>
          <cx:pt idx="169">0</cx:pt>
          <cx:pt idx="170">0.001388888888888884</cx:pt>
          <cx:pt idx="171">0.00092592592592588563</cx:pt>
          <cx:pt idx="172">0.00023148148148155467</cx:pt>
          <cx:pt idx="173">0.00023148148148155467</cx:pt>
          <cx:pt idx="174">0.00023148148148133263</cx:pt>
          <cx:pt idx="175">0</cx:pt>
          <cx:pt idx="176">0</cx:pt>
          <cx:pt idx="177">0.00023148148148155467</cx:pt>
          <cx:pt idx="178">0.0023148148148147696</cx:pt>
          <cx:pt idx="179">0.00023148148148155467</cx:pt>
          <cx:pt idx="180">0.00092592592592588563</cx:pt>
          <cx:pt idx="181">0.0016203703703703276</cx:pt>
          <cx:pt idx="182">0.0016203703703703276</cx:pt>
          <cx:pt idx="183">0</cx:pt>
          <cx:pt idx="184">0.00023148148148149916</cx:pt>
          <cx:pt idx="185">0</cx:pt>
          <cx:pt idx="186">0.0004629629629628873</cx:pt>
          <cx:pt idx="187">0</cx:pt>
          <cx:pt idx="188">0.00069444444444433095</cx:pt>
          <cx:pt idx="189">0.00023148148148155467</cx:pt>
          <cx:pt idx="190">0</cx:pt>
          <cx:pt idx="191">0</cx:pt>
          <cx:pt idx="192">0</cx:pt>
          <cx:pt idx="193">0</cx:pt>
          <cx:pt idx="194">0.00023148148148149916</cx:pt>
          <cx:pt idx="195">0.00046296296296294281</cx:pt>
          <cx:pt idx="196">0</cx:pt>
          <cx:pt idx="197">0</cx:pt>
          <cx:pt idx="198">0</cx:pt>
          <cx:pt idx="199">0</cx:pt>
          <cx:pt idx="200">0.00069444444444433095</cx:pt>
          <cx:pt idx="201">0.00069444444444433095</cx:pt>
          <cx:pt idx="202">0</cx:pt>
          <cx:pt idx="203">0</cx:pt>
          <cx:pt idx="204">0.00046296296296295669</cx:pt>
          <cx:pt idx="205">0.00069444444444444198</cx:pt>
        </cx:lvl>
      </cx:numDim>
    </cx:data>
  </cx:chartData>
  <cx:chart>
    <cx:title pos="t" align="ctr" overlay="0">
      <cx:tx>
        <cx:rich>
          <a:bodyPr spcFirstLastPara="1" vertOverflow="ellipsis" wrap="square" lIns="0" tIns="0" rIns="0" bIns="0" anchor="ctr" anchorCtr="1"/>
          <a:lstStyle/>
          <a:p>
            <a:r>
              <a:rPr lang="hu-HU" sz="1400" b="1" i="0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Duration of the meteoric trace (Geminids, 2019</a:t>
            </a:r>
            <a:r>
              <a:rPr lang="hu-HU" sz="1400" b="0" i="0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hu-HU" sz="14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x:rich>
      </cx:tx>
    </cx:title>
    <cx:plotArea>
      <cx:plotAreaRegion>
        <cx:series layoutId="clusteredColumn" uniqueId="{E3FB7A47-9ACA-4737-A576-273F3893DA90}">
          <cx:dataId val="0"/>
          <cx:layoutPr>
            <cx:binning intervalClosed="r" underflow="auto" overflow="0.05000000000000001">
              <cx:binSize val="0.00069444444444444404"/>
            </cx:binning>
          </cx:layoutPr>
        </cx:series>
      </cx:plotAreaRegion>
      <cx:axis id="0">
        <cx:catScaling gapWidth="0"/>
        <cx:title>
          <cx:tx>
            <cx:rich>
              <a:bodyPr spcFirstLastPara="1" vertOverflow="ellipsis" wrap="square" lIns="0" tIns="0" rIns="0" bIns="0" anchor="ctr" anchorCtr="1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hu-HU" sz="1200" b="1" i="0" u="none" strike="noStrike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ranges [hh:mm:ss]</a:t>
                </a:r>
                <a:endParaRPr lang="hu-HU" sz="120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x:rich>
          </cx:tx>
        </cx:title>
        <cx:tickLabels/>
        <cx:txPr>
          <a:bodyPr spcFirstLastPara="1" vertOverflow="ellipsis" wrap="square" lIns="0" tIns="0" rIns="0" bIns="0" anchor="ctr" anchorCtr="1"/>
          <a:lstStyle/>
          <a:p>
            <a:pPr>
              <a:defRPr lang="hu-HU" sz="1400" b="0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defRPr>
            </a:pPr>
            <a:endParaRPr lang="hu-HU" sz="1400"/>
          </a:p>
        </cx:txPr>
      </cx:axis>
      <cx:axis id="1">
        <cx:valScaling/>
        <cx:majorGridlines/>
        <cx:tickLabels/>
        <cx:txPr>
          <a:bodyPr spcFirstLastPara="1" vertOverflow="ellipsis" wrap="square" lIns="0" tIns="0" rIns="0" bIns="0" anchor="ctr" anchorCtr="1"/>
          <a:lstStyle/>
          <a:p>
            <a:pPr>
              <a:defRPr lang="hu-HU" sz="1400" b="0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defRPr>
            </a:pPr>
            <a:endParaRPr lang="hu-HU" sz="1400"/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6F063-C956-4F0E-86A1-0C60CE8DF9EB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73CA2-9740-4E73-9EE1-822D322793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7034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optical data used in this work were recorded by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Watec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902H2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Ultimate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camera,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equipped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Computar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HG2610AFCSHSP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objective (with a focal length of 2.6 mm, 30 mm effective lens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aperture, and 122  97 degree field of view toward the zenith.) This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station operates with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Metrec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Molau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1999) automatic meteor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detection software. Its limiting magnitude is roughly +1 for meteors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73CA2-9740-4E73-9EE1-822D32279377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2773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0D4D-39A6-4887-83FC-4B8018C19183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799F9-40F5-4377-B0C8-42F27DA3E7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5671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0D4D-39A6-4887-83FC-4B8018C19183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799F9-40F5-4377-B0C8-42F27DA3E7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4367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0D4D-39A6-4887-83FC-4B8018C19183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799F9-40F5-4377-B0C8-42F27DA3E7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688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0D4D-39A6-4887-83FC-4B8018C19183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799F9-40F5-4377-B0C8-42F27DA3E7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389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0D4D-39A6-4887-83FC-4B8018C19183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799F9-40F5-4377-B0C8-42F27DA3E7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5214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0D4D-39A6-4887-83FC-4B8018C19183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799F9-40F5-4377-B0C8-42F27DA3E7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0317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0D4D-39A6-4887-83FC-4B8018C19183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799F9-40F5-4377-B0C8-42F27DA3E7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7205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0D4D-39A6-4887-83FC-4B8018C19183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799F9-40F5-4377-B0C8-42F27DA3E7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589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0D4D-39A6-4887-83FC-4B8018C19183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799F9-40F5-4377-B0C8-42F27DA3E7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2058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0D4D-39A6-4887-83FC-4B8018C19183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799F9-40F5-4377-B0C8-42F27DA3E7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5891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0D4D-39A6-4887-83FC-4B8018C19183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799F9-40F5-4377-B0C8-42F27DA3E7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7565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E0D4D-39A6-4887-83FC-4B8018C19183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799F9-40F5-4377-B0C8-42F27DA3E7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103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14/relationships/chartEx" Target="../charts/chartEx4.xml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Relationship Id="rId6" Type="http://schemas.microsoft.com/office/2014/relationships/chartEx" Target="../charts/chartEx3.xml"/><Relationship Id="rId5" Type="http://schemas.openxmlformats.org/officeDocument/2006/relationships/image" Target="../media/image31.png"/><Relationship Id="rId4" Type="http://schemas.microsoft.com/office/2014/relationships/chartEx" Target="../charts/chartEx2.xml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microsoft.com/office/2014/relationships/chartEx" Target="../charts/chartEx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14/relationships/chartEx" Target="../charts/chartEx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A SZTAKI kutatója előad az ELKH Titkárság által szervezett értékelő fórumon  | SZTAKI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0" y="320675"/>
            <a:ext cx="2061219" cy="122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23875" y="800100"/>
            <a:ext cx="11163300" cy="2709863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Impact of individual meteors on the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midla</a:t>
            </a:r>
            <a:r>
              <a:rPr lang="hu-HU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tude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ionosphere during the</a:t>
            </a:r>
            <a:b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Leonids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and Geminids meteor showers, 2019</a:t>
            </a:r>
            <a:endParaRPr lang="hu-HU" sz="4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827087"/>
          </a:xfrm>
        </p:spPr>
        <p:txBody>
          <a:bodyPr>
            <a:normAutofit/>
          </a:bodyPr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Presentor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Veronika Barta</a:t>
            </a:r>
            <a:r>
              <a:rPr lang="hu-H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523999" y="4083245"/>
            <a:ext cx="9144000" cy="1146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Co-authors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Szárnya Csilla</a:t>
            </a:r>
            <a:r>
              <a:rPr lang="hu-H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Igaz Antal</a:t>
            </a:r>
            <a:r>
              <a:rPr lang="hu-H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aroslav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</a:t>
            </a:r>
            <a:r>
              <a:rPr lang="hu-H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aterina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Podolská</a:t>
            </a:r>
            <a:r>
              <a:rPr lang="hu-H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aniel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Kouba</a:t>
            </a:r>
            <a:r>
              <a:rPr lang="hu-H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Koucká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Knížová</a:t>
            </a:r>
            <a:r>
              <a:rPr lang="hu-H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bysek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Mošna</a:t>
            </a:r>
            <a:r>
              <a:rPr lang="hu-H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lcím 2"/>
          <p:cNvSpPr txBox="1">
            <a:spLocks/>
          </p:cNvSpPr>
          <p:nvPr/>
        </p:nvSpPr>
        <p:spPr>
          <a:xfrm>
            <a:off x="3364992" y="5076824"/>
            <a:ext cx="5321807" cy="1266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hu-H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hu-H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Earth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Science, Sopron, Hungary</a:t>
            </a:r>
          </a:p>
          <a:p>
            <a:pPr algn="l">
              <a:spcBef>
                <a:spcPts val="0"/>
              </a:spcBef>
            </a:pP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Eötvös Loránd University, </a:t>
            </a:r>
            <a:r>
              <a:rPr lang="hu-H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Doctoral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Earth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Science, Budapest, Hungary</a:t>
            </a:r>
          </a:p>
          <a:p>
            <a:pPr algn="l">
              <a:spcBef>
                <a:spcPts val="0"/>
              </a:spcBef>
            </a:pP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Konkoly </a:t>
            </a:r>
            <a:r>
              <a:rPr lang="hu-H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Thege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Miklós </a:t>
            </a:r>
            <a:r>
              <a:rPr lang="hu-H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Astronomical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Institute, Budapest, Hungary</a:t>
            </a:r>
          </a:p>
          <a:p>
            <a:pPr algn="l">
              <a:spcBef>
                <a:spcPts val="0"/>
              </a:spcBef>
            </a:pP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Atmospheric Physics (CAS), Prague, Czech Republic</a:t>
            </a:r>
            <a:endParaRPr lang="hu-H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hu-H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hu-H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0" y="6438901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6" name="Picture 2" descr="F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798219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Az ELKH címeres logója | ELKH - Eötvös Loránd Kutatási Hálóz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" name="AutoShape 12" descr="Az ELKH címeres logója | ELKH - Eötvös Loránd Kutatási Hálóza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6" name="Picture 8" descr="ELTE PPK – Faculty of Education and Psychology – ATEE 2023 Annual Confer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56" y="4935141"/>
            <a:ext cx="3267019" cy="140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ufa.cas.cz/wp-content/uploads/2020/09/IAP_inverted_BW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854" y="337417"/>
            <a:ext cx="3619256" cy="112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118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6347619"/>
            <a:ext cx="12192000" cy="419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448800" y="6465887"/>
            <a:ext cx="2743200" cy="365125"/>
          </a:xfrm>
        </p:spPr>
        <p:txBody>
          <a:bodyPr/>
          <a:lstStyle/>
          <a:p>
            <a:fld id="{D7991F38-A7D5-4A08-8365-508D1974A584}" type="slidenum">
              <a:rPr lang="hu-HU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hu-H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11" y="716885"/>
            <a:ext cx="11779044" cy="5460078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3921760" y="3446924"/>
            <a:ext cx="490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Fireballs’s</a:t>
            </a:r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trace</a:t>
            </a:r>
            <a:endParaRPr lang="hu-H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Egyenes összekötő nyíllal 10"/>
          <p:cNvCxnSpPr/>
          <p:nvPr/>
        </p:nvCxnSpPr>
        <p:spPr>
          <a:xfrm flipH="1">
            <a:off x="2062480" y="3840480"/>
            <a:ext cx="1452880" cy="7518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>
            <a:off x="7152640" y="3881120"/>
            <a:ext cx="1270738" cy="7620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1223911" y="1341835"/>
            <a:ext cx="3358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F2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yellow:oblique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Sopron)</a:t>
            </a:r>
          </a:p>
        </p:txBody>
      </p:sp>
      <p:cxnSp>
        <p:nvCxnSpPr>
          <p:cNvPr id="16" name="Egyenes összekötő nyíllal 15"/>
          <p:cNvCxnSpPr/>
          <p:nvPr/>
        </p:nvCxnSpPr>
        <p:spPr>
          <a:xfrm flipH="1" flipV="1">
            <a:off x="609600" y="1781969"/>
            <a:ext cx="447040" cy="37195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137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6347619"/>
            <a:ext cx="12192000" cy="419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5161" y="428959"/>
            <a:ext cx="593299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Height changes of the fireball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8940" y="1996281"/>
            <a:ext cx="5687060" cy="435133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saturation at 17 MHz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Rapid height decrease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slow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rise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layers 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Decreases below 10 MHz after 10 minutes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minute persistence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448800" y="6465887"/>
            <a:ext cx="2743200" cy="365125"/>
          </a:xfrm>
        </p:spPr>
        <p:txBody>
          <a:bodyPr/>
          <a:lstStyle/>
          <a:p>
            <a:fld id="{D7991F38-A7D5-4A08-8365-508D1974A584}" type="slidenum">
              <a:rPr lang="hu-HU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hu-H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l="41669" t="24619" r="23556" b="7315"/>
          <a:stretch/>
        </p:blipFill>
        <p:spPr>
          <a:xfrm>
            <a:off x="6168986" y="9859"/>
            <a:ext cx="5946814" cy="65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12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6347619"/>
            <a:ext cx="12192000" cy="419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3" y="473076"/>
            <a:ext cx="12133027" cy="5810250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448800" y="6465887"/>
            <a:ext cx="2743200" cy="365125"/>
          </a:xfrm>
        </p:spPr>
        <p:txBody>
          <a:bodyPr/>
          <a:lstStyle/>
          <a:p>
            <a:fld id="{D7991F38-A7D5-4A08-8365-508D1974A584}" type="slidenum">
              <a:rPr lang="hu-HU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hu-H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3892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6347619"/>
            <a:ext cx="12192000" cy="419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2144" y="59133"/>
            <a:ext cx="10515600" cy="1325563"/>
          </a:xfrm>
        </p:spPr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Fireball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2019.11.17.</a:t>
            </a:r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798" y="209550"/>
            <a:ext cx="4360202" cy="6152223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448800" y="6465887"/>
            <a:ext cx="2743200" cy="365125"/>
          </a:xfrm>
        </p:spPr>
        <p:txBody>
          <a:bodyPr/>
          <a:lstStyle/>
          <a:p>
            <a:fld id="{D7991F38-A7D5-4A08-8365-508D1974A584}" type="slidenum">
              <a:rPr lang="hu-HU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hu-H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Tartalom hely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4" y="1018936"/>
            <a:ext cx="6706649" cy="500856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878634" y="5542557"/>
            <a:ext cx="3423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Fireball’s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trace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Cervena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were provided by P.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Spurný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(priv. comm.).</a:t>
            </a: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761951" y="6046285"/>
            <a:ext cx="544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Placement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various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equipments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detections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424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6347619"/>
            <a:ext cx="12192000" cy="419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448800" y="6465887"/>
            <a:ext cx="2743200" cy="365125"/>
          </a:xfrm>
        </p:spPr>
        <p:txBody>
          <a:bodyPr/>
          <a:lstStyle/>
          <a:p>
            <a:fld id="{D7991F38-A7D5-4A08-8365-508D1974A584}" type="slidenum">
              <a:rPr lang="hu-HU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hu-H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1543" y="47026"/>
            <a:ext cx="5089017" cy="4249925"/>
          </a:xfrm>
          <a:prstGeom prst="rect">
            <a:avLst/>
          </a:prstGeom>
        </p:spPr>
      </p:pic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0" y="50640"/>
            <a:ext cx="7183120" cy="1325563"/>
          </a:xfrm>
        </p:spPr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Continuous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Doppler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Sounding</a:t>
            </a:r>
            <a:endParaRPr lang="hu-HU" dirty="0"/>
          </a:p>
        </p:txBody>
      </p:sp>
      <p:sp>
        <p:nvSpPr>
          <p:cNvPr id="11" name="Tartalom helye 2"/>
          <p:cNvSpPr txBox="1">
            <a:spLocks/>
          </p:cNvSpPr>
          <p:nvPr/>
        </p:nvSpPr>
        <p:spPr>
          <a:xfrm>
            <a:off x="5689600" y="4307316"/>
            <a:ext cx="6410960" cy="22461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temporal resolution Doppler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easurements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Western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Czechia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sounding paths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multipule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frequencies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fireball detection on CDS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93040" y="5630141"/>
            <a:ext cx="5405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sketch of the radio waves emitted by the transmitter (Tx), reflected by the ionosphere and captured by the receiver (Rx).</a:t>
            </a:r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967973-5855-45DF-D7A6-F1998ED0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1146852"/>
            <a:ext cx="5729103" cy="399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842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6347619"/>
            <a:ext cx="12192000" cy="419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448800" y="6465887"/>
            <a:ext cx="2743200" cy="365125"/>
          </a:xfrm>
        </p:spPr>
        <p:txBody>
          <a:bodyPr/>
          <a:lstStyle/>
          <a:p>
            <a:fld id="{D7991F38-A7D5-4A08-8365-508D1974A584}" type="slidenum">
              <a:rPr lang="hu-HU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hu-H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51" y="510381"/>
            <a:ext cx="5761873" cy="481183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10381"/>
            <a:ext cx="5830801" cy="4869401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40080" y="5567680"/>
            <a:ext cx="342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Fireballs’s</a:t>
            </a:r>
            <a:r>
              <a:rPr lang="hu-HU" dirty="0"/>
              <a:t> </a:t>
            </a:r>
            <a:r>
              <a:rPr lang="hu-HU" dirty="0" err="1"/>
              <a:t>diffuse</a:t>
            </a:r>
            <a:r>
              <a:rPr lang="hu-HU" dirty="0"/>
              <a:t>, </a:t>
            </a:r>
            <a:r>
              <a:rPr lang="hu-HU" dirty="0" err="1"/>
              <a:t>blip-like</a:t>
            </a:r>
            <a:r>
              <a:rPr lang="hu-HU" dirty="0"/>
              <a:t> </a:t>
            </a:r>
            <a:r>
              <a:rPr lang="hu-HU" dirty="0" err="1"/>
              <a:t>trace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6593840" y="5471063"/>
            <a:ext cx="540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Strong, </a:t>
            </a:r>
            <a:r>
              <a:rPr lang="hu-HU" dirty="0" err="1"/>
              <a:t>fast</a:t>
            </a:r>
            <a:r>
              <a:rPr lang="hu-HU" dirty="0"/>
              <a:t> </a:t>
            </a:r>
            <a:r>
              <a:rPr lang="hu-HU" dirty="0" err="1"/>
              <a:t>southward</a:t>
            </a:r>
            <a:r>
              <a:rPr lang="hu-HU" dirty="0"/>
              <a:t> </a:t>
            </a:r>
            <a:r>
              <a:rPr lang="hu-HU" dirty="0" err="1"/>
              <a:t>moving</a:t>
            </a:r>
            <a:r>
              <a:rPr lang="hu-HU" dirty="0"/>
              <a:t> </a:t>
            </a:r>
            <a:r>
              <a:rPr lang="hu-HU" dirty="0" err="1"/>
              <a:t>sporadic</a:t>
            </a:r>
            <a:r>
              <a:rPr lang="hu-HU" dirty="0"/>
              <a:t> E </a:t>
            </a:r>
            <a:r>
              <a:rPr lang="hu-HU" dirty="0" err="1"/>
              <a:t>layer’s</a:t>
            </a:r>
            <a:r>
              <a:rPr lang="hu-HU" dirty="0"/>
              <a:t> </a:t>
            </a:r>
            <a:r>
              <a:rPr lang="hu-HU" dirty="0" err="1"/>
              <a:t>trace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33129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6347619"/>
            <a:ext cx="12192000" cy="419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31934"/>
            <a:ext cx="10515600" cy="1325563"/>
          </a:xfrm>
        </p:spPr>
        <p:txBody>
          <a:bodyPr/>
          <a:lstStyle/>
          <a:p>
            <a:pPr algn="ctr"/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Statistics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rtalom helye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2045051"/>
              </p:ext>
            </p:extLst>
          </p:nvPr>
        </p:nvGraphicFramePr>
        <p:xfrm>
          <a:off x="1838060" y="2775486"/>
          <a:ext cx="8664841" cy="34808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94807">
                  <a:extLst>
                    <a:ext uri="{9D8B030D-6E8A-4147-A177-3AD203B41FA5}">
                      <a16:colId xmlns:a16="http://schemas.microsoft.com/office/drawing/2014/main" val="2489355925"/>
                    </a:ext>
                  </a:extLst>
                </a:gridCol>
                <a:gridCol w="1194292">
                  <a:extLst>
                    <a:ext uri="{9D8B030D-6E8A-4147-A177-3AD203B41FA5}">
                      <a16:colId xmlns:a16="http://schemas.microsoft.com/office/drawing/2014/main" val="1104491394"/>
                    </a:ext>
                  </a:extLst>
                </a:gridCol>
                <a:gridCol w="1194292">
                  <a:extLst>
                    <a:ext uri="{9D8B030D-6E8A-4147-A177-3AD203B41FA5}">
                      <a16:colId xmlns:a16="http://schemas.microsoft.com/office/drawing/2014/main" val="3797681916"/>
                    </a:ext>
                  </a:extLst>
                </a:gridCol>
                <a:gridCol w="1194292">
                  <a:extLst>
                    <a:ext uri="{9D8B030D-6E8A-4147-A177-3AD203B41FA5}">
                      <a16:colId xmlns:a16="http://schemas.microsoft.com/office/drawing/2014/main" val="861212882"/>
                    </a:ext>
                  </a:extLst>
                </a:gridCol>
                <a:gridCol w="1075752">
                  <a:extLst>
                    <a:ext uri="{9D8B030D-6E8A-4147-A177-3AD203B41FA5}">
                      <a16:colId xmlns:a16="http://schemas.microsoft.com/office/drawing/2014/main" val="2167821120"/>
                    </a:ext>
                  </a:extLst>
                </a:gridCol>
                <a:gridCol w="1611406">
                  <a:extLst>
                    <a:ext uri="{9D8B030D-6E8A-4147-A177-3AD203B41FA5}">
                      <a16:colId xmlns:a16="http://schemas.microsoft.com/office/drawing/2014/main" val="2459863832"/>
                    </a:ext>
                  </a:extLst>
                </a:gridCol>
              </a:tblGrid>
              <a:tr h="329090">
                <a:tc>
                  <a:txBody>
                    <a:bodyPr/>
                    <a:lstStyle/>
                    <a:p>
                      <a:pPr algn="ctr" fontAlgn="b"/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Leonids</a:t>
                      </a:r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2019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Geminids</a:t>
                      </a:r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71867486"/>
                  </a:ext>
                </a:extLst>
              </a:tr>
              <a:tr h="617043"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Optical</a:t>
                      </a:r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observations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51459804"/>
                  </a:ext>
                </a:extLst>
              </a:tr>
              <a:tr h="64310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After</a:t>
                      </a:r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optical</a:t>
                      </a:r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observations</a:t>
                      </a:r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traces</a:t>
                      </a:r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appear</a:t>
                      </a:r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</a:t>
                      </a:r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ionograms</a:t>
                      </a:r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Sure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86902405"/>
                  </a:ext>
                </a:extLst>
              </a:tr>
              <a:tr h="735317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Has </a:t>
                      </a:r>
                      <a:r>
                        <a:rPr lang="hu-H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hu-HU" sz="16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be </a:t>
                      </a:r>
                      <a:r>
                        <a:rPr lang="hu-HU" sz="1600" u="none" strike="noStrike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investigated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51969768"/>
                  </a:ext>
                </a:extLst>
              </a:tr>
              <a:tr h="498118">
                <a:tc rowSpan="3"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Meteor </a:t>
                      </a:r>
                      <a:r>
                        <a:rPr lang="hu-H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finding</a:t>
                      </a:r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only</a:t>
                      </a:r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</a:t>
                      </a:r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digisonde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Pruhonice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Sopron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Pruhonice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Sopron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13706258"/>
                  </a:ext>
                </a:extLst>
              </a:tr>
              <a:tr h="32909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hu-H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dB MPA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90892537"/>
                  </a:ext>
                </a:extLst>
              </a:tr>
              <a:tr h="32909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dB MPA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96243395"/>
                  </a:ext>
                </a:extLst>
              </a:tr>
            </a:tbl>
          </a:graphicData>
        </a:graphic>
      </p:graphicFrame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448800" y="6465887"/>
            <a:ext cx="2743200" cy="365125"/>
          </a:xfrm>
        </p:spPr>
        <p:txBody>
          <a:bodyPr/>
          <a:lstStyle/>
          <a:p>
            <a:fld id="{D7991F38-A7D5-4A08-8365-508D1974A584}" type="slidenum">
              <a:rPr lang="hu-HU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hu-H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artalom helye 2"/>
          <p:cNvSpPr txBox="1">
            <a:spLocks/>
          </p:cNvSpPr>
          <p:nvPr/>
        </p:nvSpPr>
        <p:spPr>
          <a:xfrm>
            <a:off x="1729039" y="1316551"/>
            <a:ext cx="8056311" cy="12532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Optical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meteor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detections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87</a:t>
            </a:r>
          </a:p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Optical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findings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appearing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ionogram: 25 (+22)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Meteor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findings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ionograms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205 (+ 113)</a:t>
            </a:r>
          </a:p>
        </p:txBody>
      </p:sp>
    </p:spTree>
    <p:extLst>
      <p:ext uri="{BB962C8B-B14F-4D97-AF65-F5344CB8AC3E}">
        <p14:creationId xmlns:p14="http://schemas.microsoft.com/office/powerpoint/2010/main" val="792361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6347619"/>
            <a:ext cx="12192000" cy="419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448800" y="6465887"/>
            <a:ext cx="2743200" cy="365125"/>
          </a:xfrm>
        </p:spPr>
        <p:txBody>
          <a:bodyPr/>
          <a:lstStyle/>
          <a:p>
            <a:fld id="{D7991F38-A7D5-4A08-8365-508D1974A584}" type="slidenum">
              <a:rPr lang="hu-HU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hu-H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Diagram 7"/>
              <p:cNvGraphicFramePr/>
              <p:nvPr/>
            </p:nvGraphicFramePr>
            <p:xfrm>
              <a:off x="-61304" y="1432898"/>
              <a:ext cx="6233406" cy="230874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8" name="Diagram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61304" y="1432898"/>
                <a:ext cx="6233406" cy="23087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9" name="Diagram 8"/>
              <p:cNvGraphicFramePr/>
              <p:nvPr/>
            </p:nvGraphicFramePr>
            <p:xfrm>
              <a:off x="-115750" y="3673936"/>
              <a:ext cx="6334152" cy="275408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9" name="Diagram 8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15750" y="3673936"/>
                <a:ext cx="6334152" cy="27540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0" name="Diagram 9"/>
              <p:cNvGraphicFramePr/>
              <p:nvPr/>
            </p:nvGraphicFramePr>
            <p:xfrm>
              <a:off x="6083663" y="413826"/>
              <a:ext cx="6080635" cy="300538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10" name="Diagram 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83663" y="413826"/>
                <a:ext cx="6080635" cy="30053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1" name="Diagram 10"/>
              <p:cNvGraphicFramePr/>
              <p:nvPr/>
            </p:nvGraphicFramePr>
            <p:xfrm>
              <a:off x="6083663" y="3347509"/>
              <a:ext cx="6096079" cy="301346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11" name="Diagram 10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83663" y="3347509"/>
                <a:ext cx="6096079" cy="3013461"/>
              </a:xfrm>
              <a:prstGeom prst="rect">
                <a:avLst/>
              </a:prstGeom>
            </p:spPr>
          </p:pic>
        </mc:Fallback>
      </mc:AlternateContent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972" y="161361"/>
            <a:ext cx="5967203" cy="1574007"/>
          </a:xfrm>
        </p:spPr>
        <p:txBody>
          <a:bodyPr>
            <a:norm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height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traces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276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6347619"/>
            <a:ext cx="12192000" cy="419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749" y="180928"/>
            <a:ext cx="10515600" cy="1325563"/>
          </a:xfrm>
        </p:spPr>
        <p:txBody>
          <a:bodyPr>
            <a:norm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duration of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meteoric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traces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448800" y="6465887"/>
            <a:ext cx="2743200" cy="365125"/>
          </a:xfrm>
        </p:spPr>
        <p:txBody>
          <a:bodyPr/>
          <a:lstStyle/>
          <a:p>
            <a:fld id="{D7991F38-A7D5-4A08-8365-508D1974A584}" type="slidenum">
              <a:rPr lang="hu-HU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hu-H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3" name="Diagram 12"/>
              <p:cNvGraphicFramePr/>
              <p:nvPr/>
            </p:nvGraphicFramePr>
            <p:xfrm>
              <a:off x="1" y="2056791"/>
              <a:ext cx="5683170" cy="427595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3" name="Diagram 1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2056791"/>
                <a:ext cx="5683170" cy="4275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4" name="Diagram 13"/>
              <p:cNvGraphicFramePr/>
              <p:nvPr/>
            </p:nvGraphicFramePr>
            <p:xfrm>
              <a:off x="5509549" y="1024637"/>
              <a:ext cx="6647583" cy="538780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4" name="Diagram 1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09549" y="1024637"/>
                <a:ext cx="6647583" cy="538780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2513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6347619"/>
            <a:ext cx="12192000" cy="419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749" y="1809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448800" y="6465887"/>
            <a:ext cx="2743200" cy="365125"/>
          </a:xfrm>
        </p:spPr>
        <p:txBody>
          <a:bodyPr/>
          <a:lstStyle/>
          <a:p>
            <a:fld id="{D7991F38-A7D5-4A08-8365-508D1974A584}" type="slidenum">
              <a:rPr lang="hu-HU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hu-H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artalom helye 2"/>
          <p:cNvSpPr txBox="1">
            <a:spLocks/>
          </p:cNvSpPr>
          <p:nvPr/>
        </p:nvSpPr>
        <p:spPr>
          <a:xfrm>
            <a:off x="774192" y="1506490"/>
            <a:ext cx="10643615" cy="47498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individual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meteors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digisonde</a:t>
            </a:r>
          </a:p>
          <a:p>
            <a:pPr lvl="1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ionogram / minute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best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appear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SkyMAPs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too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fireballs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especially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a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(&gt; 10 minute)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lifespan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direction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determination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digisonde is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reliable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it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often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a 180</a:t>
            </a:r>
            <a:r>
              <a:rPr lang="hu-H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MPA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threshold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setting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saving of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raw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in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proccessing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software – has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taken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account</a:t>
            </a:r>
          </a:p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Paper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Szárnya et 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2023, Multi-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instrumental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 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fireball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during 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Leonids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2019, Front. 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Astron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4978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6347619"/>
            <a:ext cx="12192000" cy="419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-11176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799F9-40F5-4377-B0C8-42F27DA3E70E}" type="slidenum">
              <a:rPr lang="hu-HU" smtClean="0"/>
              <a:t>2</a:t>
            </a:fld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11859079" y="647993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D7991F38-A7D5-4A08-8365-508D1974A584}" type="slidenum">
              <a:rPr lang="hu-H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730" y="389890"/>
            <a:ext cx="1533525" cy="2990850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5403772" y="950831"/>
            <a:ext cx="51330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u="sng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Advantage</a:t>
            </a:r>
            <a:r>
              <a:rPr lang="hu-HU" sz="2000" u="sng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4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loop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receiver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antenna</a:t>
            </a:r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From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received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waves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we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can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determine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marL="800100" lvl="1" indent="-342900" algn="just">
              <a:buFontTx/>
              <a:buChar char="-"/>
            </a:pP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Angle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of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arrival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of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signal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phase-difference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00100" lvl="1" indent="-342900" algn="just">
              <a:buFontTx/>
              <a:buChar char="-"/>
            </a:pP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Plasma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motion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horisonthal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and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vertical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speed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components</a:t>
            </a:r>
            <a:endParaRPr lang="hu-HU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hu-HU" u="sng" dirty="0">
              <a:latin typeface="Book Antiqua" panose="02040602050305030304" pitchFamily="18" charset="0"/>
            </a:endParaRPr>
          </a:p>
        </p:txBody>
      </p:sp>
      <p:sp>
        <p:nvSpPr>
          <p:cNvPr id="13" name="Cím 1"/>
          <p:cNvSpPr>
            <a:spLocks noGrp="1"/>
          </p:cNvSpPr>
          <p:nvPr>
            <p:ph type="title"/>
          </p:nvPr>
        </p:nvSpPr>
        <p:spPr>
          <a:xfrm>
            <a:off x="0" y="202406"/>
            <a:ext cx="10515600" cy="773640"/>
          </a:xfrm>
        </p:spPr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Digisondes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124745" y="962396"/>
            <a:ext cx="50920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u="sng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Aim</a:t>
            </a:r>
            <a:r>
              <a:rPr lang="hu-HU" sz="2000" u="sng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detect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electron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density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of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different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layers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of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ionosphere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versus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heights</a:t>
            </a:r>
            <a:endParaRPr lang="hu-HU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hu-HU" sz="2000" u="sng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Method</a:t>
            </a:r>
            <a:r>
              <a:rPr lang="hu-HU" sz="2000" u="sng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Emission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of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short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electromagnetic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pulses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in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1-12 MHz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frequency</a:t>
            </a:r>
            <a:r>
              <a:rPr lang="hu-H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range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Kép 3" descr="ionogram-refle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1" y="2766352"/>
            <a:ext cx="4367482" cy="360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KÃ©ptalÃ¡lat a kÃ¶vetkezÅre: âdigisondeâ">
            <a:extLst>
              <a:ext uri="{FF2B5EF4-FFF2-40B4-BE49-F238E27FC236}">
                <a16:creationId xmlns:a16="http://schemas.microsoft.com/office/drawing/2014/main" id="{C3EA62F6-B5EF-5A07-DFA4-122D517BA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775" y="3652178"/>
            <a:ext cx="4044671" cy="306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Ã©ptalÃ¡lat a kÃ¶vetkezÅre: âdigisonde loop antennaâ">
            <a:extLst>
              <a:ext uri="{FF2B5EF4-FFF2-40B4-BE49-F238E27FC236}">
                <a16:creationId xmlns:a16="http://schemas.microsoft.com/office/drawing/2014/main" id="{3B1AB7BD-F2BC-635A-2D1A-6F9E1163D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496" y="2873686"/>
            <a:ext cx="2523457" cy="311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973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6347619"/>
            <a:ext cx="12192000" cy="419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749" y="1809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448800" y="6465887"/>
            <a:ext cx="2743200" cy="365125"/>
          </a:xfrm>
        </p:spPr>
        <p:txBody>
          <a:bodyPr/>
          <a:lstStyle/>
          <a:p>
            <a:fld id="{D7991F38-A7D5-4A08-8365-508D1974A584}" type="slidenum">
              <a:rPr lang="hu-HU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hu-H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artalom helye 2"/>
          <p:cNvSpPr txBox="1">
            <a:spLocks/>
          </p:cNvSpPr>
          <p:nvPr/>
        </p:nvSpPr>
        <p:spPr>
          <a:xfrm>
            <a:off x="514350" y="1498507"/>
            <a:ext cx="11306175" cy="4749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would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Czech Fireball Network, especially J.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Borovička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Spurný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very kindly providing the data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supported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GINOP-2.3.2-15-2016-00003 (titled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Kozmikus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hatások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kockázatok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”) Hungarian national project. This work was made possible by the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Multiinstrumental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investigation of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midlatitude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ionospheric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variability” bilateral project of the Czech Academy of Sciences and Hungarian Academy of Sciences (MTA-19-03 and NKM 2018-28). The support under the grant GA21-03295S by the Czech Science Foundation is acknowledged. The contribution of VB was partially supported by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Bolyai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Fellowship (GD, no. BO/00461/21).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120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87695" y="4316980"/>
            <a:ext cx="3145057" cy="1594803"/>
          </a:xfrm>
        </p:spPr>
        <p:txBody>
          <a:bodyPr>
            <a:normAutofit/>
          </a:bodyPr>
          <a:lstStyle/>
          <a:p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directions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colors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ionograms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0" y="6347619"/>
            <a:ext cx="12192000" cy="419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-11176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799F9-40F5-4377-B0C8-42F27DA3E70E}" type="slidenum">
              <a:rPr lang="hu-HU" smtClean="0"/>
              <a:t>3</a:t>
            </a:fld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11879399" y="647993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D7991F38-A7D5-4A08-8365-508D1974A584}" type="slidenum">
              <a:rPr lang="hu-H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248" y="-111759"/>
            <a:ext cx="5427752" cy="3992904"/>
          </a:xfrm>
          <a:prstGeom prst="rect">
            <a:avLst/>
          </a:prstGeom>
        </p:spPr>
      </p:pic>
      <p:pic>
        <p:nvPicPr>
          <p:cNvPr id="10" name="Picture 10" descr="Irregularities in the ionosphere – Ústav fyziky atmosféry AV ČR, v. v. i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8"/>
          <a:stretch/>
        </p:blipFill>
        <p:spPr bwMode="auto">
          <a:xfrm>
            <a:off x="454870" y="79974"/>
            <a:ext cx="5200030" cy="339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2"/>
          <p:cNvSpPr txBox="1"/>
          <p:nvPr/>
        </p:nvSpPr>
        <p:spPr>
          <a:xfrm>
            <a:off x="2682240" y="2241605"/>
            <a:ext cx="2021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/>
              <a:t>foES</a:t>
            </a:r>
            <a:r>
              <a:rPr lang="hu-HU" sz="2000" b="1" dirty="0"/>
              <a:t> – </a:t>
            </a:r>
            <a:r>
              <a:rPr lang="hu-HU" sz="2000" b="1" dirty="0" err="1"/>
              <a:t>sporadic</a:t>
            </a:r>
            <a:r>
              <a:rPr lang="hu-HU" sz="2000" b="1" dirty="0"/>
              <a:t> E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2F84EFE5-F0CF-8BC7-3A66-577C40231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92" y="3461420"/>
            <a:ext cx="5001203" cy="3305924"/>
          </a:xfrm>
          <a:prstGeom prst="rect">
            <a:avLst/>
          </a:prstGeom>
        </p:spPr>
      </p:pic>
      <p:pic>
        <p:nvPicPr>
          <p:cNvPr id="12" name="Picture 4" descr="http://iono.nck.ggki.hu/skygif/SO148_2022259105645_SKY.PNG">
            <a:extLst>
              <a:ext uri="{FF2B5EF4-FFF2-40B4-BE49-F238E27FC236}">
                <a16:creationId xmlns:a16="http://schemas.microsoft.com/office/drawing/2014/main" id="{E008CCB1-31A6-3BCB-5730-9231367D0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243" y="3889876"/>
            <a:ext cx="3524264" cy="277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5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6347619"/>
            <a:ext cx="12192000" cy="419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02405"/>
            <a:ext cx="10515600" cy="1325563"/>
          </a:xfrm>
        </p:spPr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Meteors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ionograms</a:t>
            </a:r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/>
          <a:srcRect l="22248" t="32720" r="31727" b="10529"/>
          <a:stretch/>
        </p:blipFill>
        <p:spPr>
          <a:xfrm>
            <a:off x="5374793" y="1136011"/>
            <a:ext cx="6817207" cy="4728370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8601" y="1377630"/>
            <a:ext cx="5298440" cy="472837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Ellyett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Goldsbrough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1976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of sporadic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behaviour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during meteor falls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Maruyama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2003. 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campaign measurement during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Leonids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in-depth analysis, refutation of several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points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Ellyett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Goldsbrough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1976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Fresnel-scattering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meteoric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plasma-trails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Meteors appear on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ionograms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faint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sporadic E-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signal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448800" y="6465887"/>
            <a:ext cx="2743200" cy="365125"/>
          </a:xfrm>
        </p:spPr>
        <p:txBody>
          <a:bodyPr/>
          <a:lstStyle/>
          <a:p>
            <a:fld id="{D7991F38-A7D5-4A08-8365-508D1974A584}" type="slidenum">
              <a:rPr lang="hu-HU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hu-H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-11176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3036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6347619"/>
            <a:ext cx="12192000" cy="419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02405"/>
            <a:ext cx="12385040" cy="1325563"/>
          </a:xfrm>
        </p:spPr>
        <p:txBody>
          <a:bodyPr/>
          <a:lstStyle/>
          <a:p>
            <a:pPr algn="ctr"/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Campaign-measurements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2019,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Leonids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Geminids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51" y="1339056"/>
            <a:ext cx="6706649" cy="5008563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448800" y="6465887"/>
            <a:ext cx="2743200" cy="365125"/>
          </a:xfrm>
        </p:spPr>
        <p:txBody>
          <a:bodyPr/>
          <a:lstStyle/>
          <a:p>
            <a:fld id="{D7991F38-A7D5-4A08-8365-508D1974A584}" type="slidenum">
              <a:rPr lang="hu-HU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hu-H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artalom helye 2"/>
          <p:cNvSpPr txBox="1">
            <a:spLocks/>
          </p:cNvSpPr>
          <p:nvPr/>
        </p:nvSpPr>
        <p:spPr>
          <a:xfrm>
            <a:off x="497840" y="1358184"/>
            <a:ext cx="4987511" cy="47283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Synchronized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2019. November 16-18.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2019. December 10-16.</a:t>
            </a:r>
          </a:p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Pruhonice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Czechia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orange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Sopron (Hungary,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/min (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sunset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sunrise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Optical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(Sopron)</a:t>
            </a:r>
          </a:p>
          <a:p>
            <a:pPr algn="just"/>
            <a:r>
              <a:rPr lang="hu-HU" sz="1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Watec</a:t>
            </a:r>
            <a:r>
              <a:rPr lang="hu-HU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902H2, </a:t>
            </a:r>
            <a:r>
              <a:rPr lang="hu-HU" sz="1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Ultimate</a:t>
            </a:r>
            <a:r>
              <a:rPr lang="hu-HU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camera </a:t>
            </a:r>
            <a:r>
              <a:rPr lang="en-US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focal length of 2.6 mm, 30 mm effective lens</a:t>
            </a:r>
            <a:r>
              <a:rPr lang="hu-HU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aperture, and 122 </a:t>
            </a:r>
            <a:r>
              <a:rPr lang="hu-HU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97 </a:t>
            </a:r>
            <a:r>
              <a:rPr lang="en-US" sz="1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deg</a:t>
            </a:r>
            <a:r>
              <a:rPr lang="hu-HU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field of view toward the zenith</a:t>
            </a:r>
            <a:endParaRPr lang="hu-HU" sz="1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Leonid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anomaly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numbers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64852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6347619"/>
            <a:ext cx="12192000" cy="419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7593" y="375870"/>
            <a:ext cx="4806061" cy="1325563"/>
          </a:xfrm>
        </p:spPr>
        <p:txBody>
          <a:bodyPr>
            <a:normAutofit fontScale="90000"/>
          </a:bodyPr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Meteoric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traces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ionograms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(digisonde)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448800" y="6465887"/>
            <a:ext cx="2743200" cy="365125"/>
          </a:xfrm>
        </p:spPr>
        <p:txBody>
          <a:bodyPr/>
          <a:lstStyle/>
          <a:p>
            <a:fld id="{D7991F38-A7D5-4A08-8365-508D1974A584}" type="slidenum">
              <a:rPr lang="hu-HU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hu-H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AFE5BEB6-FFD2-FCEB-DD58-ECA03FEA5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540" y="2171256"/>
            <a:ext cx="4940582" cy="3706743"/>
          </a:xfrm>
          <a:prstGeom prst="rect">
            <a:avLst/>
          </a:prstGeom>
        </p:spPr>
      </p:pic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811" t="9563" r="176" b="9091"/>
          <a:stretch/>
        </p:blipFill>
        <p:spPr>
          <a:xfrm>
            <a:off x="5093654" y="677490"/>
            <a:ext cx="5073867" cy="234479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/>
          <a:srcRect l="500" t="9556" r="833" b="9259"/>
          <a:stretch/>
        </p:blipFill>
        <p:spPr>
          <a:xfrm>
            <a:off x="7789944" y="1191220"/>
            <a:ext cx="4411890" cy="204199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l="-168" t="9704" r="83" b="9852"/>
          <a:stretch/>
        </p:blipFill>
        <p:spPr>
          <a:xfrm>
            <a:off x="5093654" y="3318295"/>
            <a:ext cx="4940583" cy="223375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7"/>
          <a:srcRect l="250" t="9703" r="583" b="10000"/>
          <a:stretch/>
        </p:blipFill>
        <p:spPr>
          <a:xfrm>
            <a:off x="7650251" y="4287920"/>
            <a:ext cx="4522217" cy="2059699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5093655" y="383101"/>
            <a:ext cx="2998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18:57:00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10564762" y="859292"/>
            <a:ext cx="2998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18:57:36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10564762" y="3951721"/>
            <a:ext cx="2998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18:58:36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5093655" y="3001201"/>
            <a:ext cx="2998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18:58:00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355848" y="6069568"/>
            <a:ext cx="452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completely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disappears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18:59:36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B475550-5D32-3B96-C0B0-373C9CBBC776}"/>
              </a:ext>
            </a:extLst>
          </p:cNvPr>
          <p:cNvSpPr txBox="1"/>
          <p:nvPr/>
        </p:nvSpPr>
        <p:spPr>
          <a:xfrm>
            <a:off x="133540" y="1588804"/>
            <a:ext cx="452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during Geminid: 2019/12/14</a:t>
            </a:r>
          </a:p>
        </p:txBody>
      </p:sp>
    </p:spTree>
    <p:extLst>
      <p:ext uri="{BB962C8B-B14F-4D97-AF65-F5344CB8AC3E}">
        <p14:creationId xmlns:p14="http://schemas.microsoft.com/office/powerpoint/2010/main" val="1535727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6347619"/>
            <a:ext cx="12192000" cy="419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448800" y="6465887"/>
            <a:ext cx="2743200" cy="365125"/>
          </a:xfrm>
        </p:spPr>
        <p:txBody>
          <a:bodyPr/>
          <a:lstStyle/>
          <a:p>
            <a:fld id="{D7991F38-A7D5-4A08-8365-508D1974A584}" type="slidenum">
              <a:rPr lang="hu-HU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hu-H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2" name="Csoportba foglalás 21"/>
          <p:cNvGrpSpPr/>
          <p:nvPr/>
        </p:nvGrpSpPr>
        <p:grpSpPr>
          <a:xfrm>
            <a:off x="1347307" y="0"/>
            <a:ext cx="9501667" cy="6858000"/>
            <a:chOff x="1347307" y="0"/>
            <a:chExt cx="9501667" cy="6858000"/>
          </a:xfrm>
        </p:grpSpPr>
        <p:grpSp>
          <p:nvGrpSpPr>
            <p:cNvPr id="19" name="Csoportba foglalás 18"/>
            <p:cNvGrpSpPr/>
            <p:nvPr/>
          </p:nvGrpSpPr>
          <p:grpSpPr>
            <a:xfrm>
              <a:off x="1347307" y="0"/>
              <a:ext cx="9501667" cy="6858000"/>
              <a:chOff x="1347307" y="0"/>
              <a:chExt cx="9501667" cy="6858000"/>
            </a:xfrm>
          </p:grpSpPr>
          <p:grpSp>
            <p:nvGrpSpPr>
              <p:cNvPr id="8" name="Csoportba foglalás 7"/>
              <p:cNvGrpSpPr/>
              <p:nvPr/>
            </p:nvGrpSpPr>
            <p:grpSpPr>
              <a:xfrm>
                <a:off x="1347307" y="0"/>
                <a:ext cx="9501667" cy="6858000"/>
                <a:chOff x="1347307" y="0"/>
                <a:chExt cx="9501667" cy="6858000"/>
              </a:xfrm>
            </p:grpSpPr>
            <p:grpSp>
              <p:nvGrpSpPr>
                <p:cNvPr id="10" name="Csoportba foglalás 9"/>
                <p:cNvGrpSpPr/>
                <p:nvPr/>
              </p:nvGrpSpPr>
              <p:grpSpPr>
                <a:xfrm>
                  <a:off x="1347307" y="0"/>
                  <a:ext cx="9501667" cy="6858000"/>
                  <a:chOff x="35586565" y="5367526"/>
                  <a:chExt cx="6618710" cy="5133292"/>
                </a:xfrm>
              </p:grpSpPr>
              <p:pic>
                <p:nvPicPr>
                  <p:cNvPr id="11" name="Kép 10">
                    <a:extLst>
                      <a:ext uri="{FF2B5EF4-FFF2-40B4-BE49-F238E27FC236}">
                        <a16:creationId xmlns:a16="http://schemas.microsoft.com/office/drawing/2014/main" id="{BE7BD0D3-BDF6-068E-F13D-DC5F8221E42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35605288" y="5367526"/>
                    <a:ext cx="3192908" cy="2515466"/>
                  </a:xfrm>
                  <a:prstGeom prst="rect">
                    <a:avLst/>
                  </a:prstGeom>
                </p:spPr>
              </p:pic>
              <p:pic>
                <p:nvPicPr>
                  <p:cNvPr id="12" name="Kép 11">
                    <a:extLst>
                      <a:ext uri="{FF2B5EF4-FFF2-40B4-BE49-F238E27FC236}">
                        <a16:creationId xmlns:a16="http://schemas.microsoft.com/office/drawing/2014/main" id="{A5140733-AD25-E11F-05D1-1BB01D8D384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5586565" y="7970601"/>
                    <a:ext cx="3211631" cy="2530217"/>
                  </a:xfrm>
                  <a:prstGeom prst="rect">
                    <a:avLst/>
                  </a:prstGeom>
                </p:spPr>
              </p:pic>
              <p:pic>
                <p:nvPicPr>
                  <p:cNvPr id="14" name="Kép 1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8832514" y="5402513"/>
                    <a:ext cx="3372761" cy="2475118"/>
                  </a:xfrm>
                  <a:prstGeom prst="rect">
                    <a:avLst/>
                  </a:prstGeom>
                </p:spPr>
              </p:pic>
              <p:pic>
                <p:nvPicPr>
                  <p:cNvPr id="15" name="Kép 14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8832514" y="7999370"/>
                    <a:ext cx="3372761" cy="2475118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3" name="Egyenes összekötő 2"/>
                <p:cNvCxnSpPr/>
                <p:nvPr/>
              </p:nvCxnSpPr>
              <p:spPr>
                <a:xfrm>
                  <a:off x="7333488" y="1865376"/>
                  <a:ext cx="27720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Egyenes összekötő 12"/>
                <p:cNvCxnSpPr/>
                <p:nvPr/>
              </p:nvCxnSpPr>
              <p:spPr>
                <a:xfrm>
                  <a:off x="7348728" y="5327904"/>
                  <a:ext cx="27720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Egyenes összekötő 15"/>
                <p:cNvCxnSpPr/>
                <p:nvPr/>
              </p:nvCxnSpPr>
              <p:spPr>
                <a:xfrm rot="16200000">
                  <a:off x="7226808" y="5361432"/>
                  <a:ext cx="27720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Egyenes összekötő 16"/>
                <p:cNvCxnSpPr/>
                <p:nvPr/>
              </p:nvCxnSpPr>
              <p:spPr>
                <a:xfrm rot="16200000">
                  <a:off x="7214616" y="1984248"/>
                  <a:ext cx="27720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Szövegdoboz 8"/>
              <p:cNvSpPr txBox="1"/>
              <p:nvPr/>
            </p:nvSpPr>
            <p:spPr>
              <a:xfrm>
                <a:off x="8439793" y="220728"/>
                <a:ext cx="2377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b="1" dirty="0"/>
                  <a:t>N</a:t>
                </a:r>
              </a:p>
            </p:txBody>
          </p:sp>
          <p:sp>
            <p:nvSpPr>
              <p:cNvPr id="18" name="Szövegdoboz 17"/>
              <p:cNvSpPr txBox="1"/>
              <p:nvPr/>
            </p:nvSpPr>
            <p:spPr>
              <a:xfrm>
                <a:off x="8460408" y="3572937"/>
                <a:ext cx="2377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b="1" dirty="0"/>
                  <a:t>N</a:t>
                </a:r>
              </a:p>
            </p:txBody>
          </p:sp>
        </p:grpSp>
        <p:sp>
          <p:nvSpPr>
            <p:cNvPr id="20" name="Szövegdoboz 19"/>
            <p:cNvSpPr txBox="1"/>
            <p:nvPr/>
          </p:nvSpPr>
          <p:spPr>
            <a:xfrm>
              <a:off x="6947250" y="1669780"/>
              <a:ext cx="237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/>
                <a:t>W</a:t>
              </a:r>
            </a:p>
          </p:txBody>
        </p:sp>
        <p:sp>
          <p:nvSpPr>
            <p:cNvPr id="21" name="Szövegdoboz 20"/>
            <p:cNvSpPr txBox="1"/>
            <p:nvPr/>
          </p:nvSpPr>
          <p:spPr>
            <a:xfrm>
              <a:off x="6912615" y="5143238"/>
              <a:ext cx="237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/>
                <a:t>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1201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6347619"/>
            <a:ext cx="12192000" cy="419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448800" y="6465887"/>
            <a:ext cx="2743200" cy="365125"/>
          </a:xfrm>
        </p:spPr>
        <p:txBody>
          <a:bodyPr/>
          <a:lstStyle/>
          <a:p>
            <a:fld id="{D7991F38-A7D5-4A08-8365-508D1974A584}" type="slidenum">
              <a:rPr lang="hu-HU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hu-H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2"/>
          <a:srcRect l="-168" t="9704" r="83" b="9852"/>
          <a:stretch/>
        </p:blipFill>
        <p:spPr>
          <a:xfrm>
            <a:off x="0" y="633412"/>
            <a:ext cx="12164593" cy="5499894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5950215" y="4358640"/>
            <a:ext cx="3255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trace caused by possibly wind shear or turbulence</a:t>
            </a:r>
          </a:p>
        </p:txBody>
      </p:sp>
      <p:cxnSp>
        <p:nvCxnSpPr>
          <p:cNvPr id="8" name="Egyenes összekötő nyíllal 7"/>
          <p:cNvCxnSpPr/>
          <p:nvPr/>
        </p:nvCxnSpPr>
        <p:spPr>
          <a:xfrm flipH="1">
            <a:off x="4997183" y="4953357"/>
            <a:ext cx="792480" cy="5486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985520" y="4358640"/>
            <a:ext cx="358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Missing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parts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casused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MPA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setting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1" name="Egyenes összekötő nyíllal 10"/>
          <p:cNvCxnSpPr/>
          <p:nvPr/>
        </p:nvCxnSpPr>
        <p:spPr>
          <a:xfrm>
            <a:off x="3390367" y="4939883"/>
            <a:ext cx="548640" cy="5588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976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6347619"/>
            <a:ext cx="12192000" cy="419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2144" y="59133"/>
            <a:ext cx="10515600" cy="1325563"/>
          </a:xfrm>
        </p:spPr>
        <p:txBody>
          <a:bodyPr/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Fireball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2019.11.17.</a:t>
            </a:r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798" y="209550"/>
            <a:ext cx="4360202" cy="6152223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448800" y="6465887"/>
            <a:ext cx="2743200" cy="365125"/>
          </a:xfrm>
        </p:spPr>
        <p:txBody>
          <a:bodyPr/>
          <a:lstStyle/>
          <a:p>
            <a:fld id="{D7991F38-A7D5-4A08-8365-508D1974A584}" type="slidenum">
              <a:rPr lang="hu-HU" sz="1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hu-H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Tartalom hely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4" y="1018936"/>
            <a:ext cx="6706649" cy="500856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878634" y="5542557"/>
            <a:ext cx="3423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Fireball’s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trace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Cervena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hora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were provided by P.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Spurný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(priv. comm.).</a:t>
            </a: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761951" y="6046285"/>
            <a:ext cx="544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Placement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various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equipments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detections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47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1024</Words>
  <Application>Microsoft Office PowerPoint</Application>
  <PresentationFormat>Szélesvásznú</PresentationFormat>
  <Paragraphs>149</Paragraphs>
  <Slides>20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7" baseType="lpstr">
      <vt:lpstr>Arial</vt:lpstr>
      <vt:lpstr>Book Antiqua</vt:lpstr>
      <vt:lpstr>Calibri</vt:lpstr>
      <vt:lpstr>Calibri Light</vt:lpstr>
      <vt:lpstr>Times New Roman</vt:lpstr>
      <vt:lpstr>Wingdings</vt:lpstr>
      <vt:lpstr>Office-téma</vt:lpstr>
      <vt:lpstr>Impact of individual meteors on the midlatitude ionosphere during the Leonids and Geminids meteor showers, 2019</vt:lpstr>
      <vt:lpstr>Digisondes</vt:lpstr>
      <vt:lpstr>PowerPoint-bemutató</vt:lpstr>
      <vt:lpstr>Meteors on ionograms</vt:lpstr>
      <vt:lpstr>Campaign-measurements, 2019, Leonids, Geminids</vt:lpstr>
      <vt:lpstr>Meteoric traces on  ionograms (digisonde)</vt:lpstr>
      <vt:lpstr>PowerPoint-bemutató</vt:lpstr>
      <vt:lpstr>PowerPoint-bemutató</vt:lpstr>
      <vt:lpstr>Fireball, 2019.11.17.</vt:lpstr>
      <vt:lpstr>PowerPoint-bemutató</vt:lpstr>
      <vt:lpstr>Height changes of the fireball’s trace</vt:lpstr>
      <vt:lpstr>PowerPoint-bemutató</vt:lpstr>
      <vt:lpstr>Fireball, 2019.11.17.</vt:lpstr>
      <vt:lpstr>Continuous Doppler Sounding</vt:lpstr>
      <vt:lpstr>PowerPoint-bemutató</vt:lpstr>
      <vt:lpstr>Statistics</vt:lpstr>
      <vt:lpstr>The frequency and height of the traces</vt:lpstr>
      <vt:lpstr>Time duration of the meteoric traces</vt:lpstr>
      <vt:lpstr>Summary</vt:lpstr>
      <vt:lpstr>Acknowledgement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Egyedi meteorok plazmanyomának detektálása digiszonda adatokkal a  2019-es Leonidák és Geminidák alatt</dc:title>
  <dc:creator>Szárnya Csilla</dc:creator>
  <cp:lastModifiedBy>Barta Veronika</cp:lastModifiedBy>
  <cp:revision>34</cp:revision>
  <dcterms:created xsi:type="dcterms:W3CDTF">2023-08-28T12:46:52Z</dcterms:created>
  <dcterms:modified xsi:type="dcterms:W3CDTF">2023-08-30T14:30:10Z</dcterms:modified>
</cp:coreProperties>
</file>