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9" r:id="rId3"/>
    <p:sldId id="257" r:id="rId4"/>
    <p:sldId id="260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5" r:id="rId14"/>
    <p:sldId id="276" r:id="rId15"/>
    <p:sldId id="281" r:id="rId16"/>
    <p:sldId id="282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A4946-F5FC-48F6-ABAB-95591B7FD362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A0C6-0C6E-40CE-827F-417A48B2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7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Explain what a spectrogram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2348-E70F-46AC-9990-557A787CD32A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28BC29-9E30-43C6-9E95-5714047CC158}" type="slidenum">
              <a:rPr lang="fr-BE" altLang="en-US" smtClean="0"/>
              <a:pPr eaLnBrk="1" hangingPunct="1"/>
              <a:t>4</a:t>
            </a:fld>
            <a:endParaRPr lang="fr-B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well visible in</a:t>
            </a:r>
            <a:r>
              <a:rPr lang="en-US" baseline="0" dirty="0" smtClean="0"/>
              <a:t> total number, this suggests a high r, but r = 2.1???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2A0C6-0C6E-40CE-827F-417A48B20B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7544" y="1105867"/>
            <a:ext cx="8229600" cy="520345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/>
              </a:defRPr>
            </a:lvl1pPr>
            <a:lvl2pPr>
              <a:defRPr>
                <a:latin typeface="Segoe UI Light"/>
              </a:defRPr>
            </a:lvl2pPr>
            <a:lvl3pPr>
              <a:defRPr>
                <a:latin typeface="Segoe UI Light"/>
              </a:defRPr>
            </a:lvl3pPr>
            <a:lvl4pPr>
              <a:defRPr>
                <a:latin typeface="Segoe UI Light"/>
              </a:defRPr>
            </a:lvl4pPr>
            <a:lvl5pPr>
              <a:defRPr>
                <a:latin typeface="Segoe U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59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niverse.org/projects/zooniverse/radio-meteor-zoo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133600"/>
          </a:xfrm>
        </p:spPr>
        <p:txBody>
          <a:bodyPr/>
          <a:lstStyle/>
          <a:p>
            <a:r>
              <a:rPr lang="en-US" dirty="0"/>
              <a:t>Overview of major shower observations </a:t>
            </a:r>
            <a:r>
              <a:rPr lang="en-US" dirty="0" smtClean="0"/>
              <a:t>2016-2017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the BRAMS network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756" y="3810000"/>
            <a:ext cx="6747296" cy="11429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Cis </a:t>
            </a:r>
            <a:r>
              <a:rPr lang="en-US" i="1" dirty="0" err="1" smtClean="0"/>
              <a:t>Verbeeck</a:t>
            </a:r>
            <a:r>
              <a:rPr lang="en-US" sz="200" i="1" dirty="0" err="1" smtClean="0"/>
              <a:t>beeck</a:t>
            </a:r>
            <a:r>
              <a:rPr lang="en-US" i="1" dirty="0"/>
              <a:t>, </a:t>
            </a:r>
            <a:r>
              <a:rPr lang="en-US" i="1" dirty="0" err="1" smtClean="0"/>
              <a:t>Hervé</a:t>
            </a:r>
            <a:r>
              <a:rPr lang="en-US" i="1" dirty="0" smtClean="0"/>
              <a:t> </a:t>
            </a:r>
            <a:r>
              <a:rPr lang="en-US" i="1" dirty="0" err="1"/>
              <a:t>Lamy</a:t>
            </a:r>
            <a:r>
              <a:rPr lang="en-US" i="1" dirty="0"/>
              <a:t>, </a:t>
            </a:r>
            <a:r>
              <a:rPr lang="en-US" i="1" dirty="0" err="1" smtClean="0"/>
              <a:t>Stijn</a:t>
            </a:r>
            <a:r>
              <a:rPr lang="en-US" i="1" dirty="0" smtClean="0"/>
              <a:t> </a:t>
            </a:r>
            <a:r>
              <a:rPr lang="en-US" i="1" dirty="0" err="1" smtClean="0"/>
              <a:t>Calders</a:t>
            </a:r>
            <a:r>
              <a:rPr lang="en-US" i="1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err="1" smtClean="0"/>
              <a:t>Cédric</a:t>
            </a:r>
            <a:r>
              <a:rPr lang="en-US" i="1" dirty="0" smtClean="0"/>
              <a:t> </a:t>
            </a:r>
            <a:r>
              <a:rPr lang="en-US" i="1" dirty="0" err="1"/>
              <a:t>Tétard</a:t>
            </a:r>
            <a:r>
              <a:rPr lang="en-US" i="1" dirty="0"/>
              <a:t>, </a:t>
            </a:r>
            <a:r>
              <a:rPr lang="en-US" i="1" dirty="0" smtClean="0"/>
              <a:t>Antonio </a:t>
            </a:r>
            <a:r>
              <a:rPr lang="en-US" i="1" dirty="0" err="1"/>
              <a:t>Martínez</a:t>
            </a:r>
            <a:r>
              <a:rPr lang="en-US" i="1" dirty="0"/>
              <a:t> </a:t>
            </a:r>
            <a:r>
              <a:rPr lang="en-US" i="1" dirty="0" err="1"/>
              <a:t>Picar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90600" y="5562601"/>
            <a:ext cx="6629400" cy="60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 sz="2400" dirty="0" smtClean="0"/>
              <a:t>IMC 2017, Petnica, September 21-24, 2017</a:t>
            </a:r>
            <a:endParaRPr lang="nl-BE" altLang="nl-B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26" y="76200"/>
            <a:ext cx="10477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16" y="5627380"/>
            <a:ext cx="1356360" cy="1078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924128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2548" y="152400"/>
            <a:ext cx="475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Perseids</a:t>
            </a:r>
            <a:r>
              <a:rPr lang="en-US" sz="3600" dirty="0" smtClean="0"/>
              <a:t> 2016, </a:t>
            </a:r>
            <a:r>
              <a:rPr lang="en-US" sz="3600" dirty="0" err="1" smtClean="0"/>
              <a:t>Humain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 &gt; 10 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066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 &gt; 10 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02278" y="152400"/>
            <a:ext cx="573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Geminids 2016, </a:t>
            </a:r>
            <a:r>
              <a:rPr lang="en-US" sz="3600" dirty="0" err="1" smtClean="0"/>
              <a:t>Neufchâteau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 &gt; 10 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066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 &gt; 10 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2278" y="152400"/>
            <a:ext cx="573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Geminids 2016, </a:t>
            </a:r>
            <a:r>
              <a:rPr lang="en-US" sz="3600" dirty="0" err="1" smtClean="0"/>
              <a:t>Neufchâteau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98122" y="152400"/>
            <a:ext cx="614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Quadrantids </a:t>
            </a:r>
            <a:r>
              <a:rPr lang="en-US" sz="3600" dirty="0" smtClean="0"/>
              <a:t>2017, </a:t>
            </a:r>
            <a:r>
              <a:rPr lang="en-US" sz="3600" dirty="0" err="1" smtClean="0"/>
              <a:t>Kampenhout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 &gt; 10 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066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 &gt; 10 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62330" y="152401"/>
            <a:ext cx="660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Quadrantids 2017, </a:t>
            </a:r>
            <a:r>
              <a:rPr lang="en-US" sz="3600" dirty="0" err="1" smtClean="0"/>
              <a:t>Kampenhout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98122" y="152400"/>
            <a:ext cx="614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Perseids</a:t>
            </a:r>
            <a:r>
              <a:rPr lang="en-US" sz="3600" dirty="0" smtClean="0"/>
              <a:t> 2017, </a:t>
            </a:r>
            <a:r>
              <a:rPr lang="en-US" sz="3600" dirty="0" err="1" smtClean="0"/>
              <a:t>Humain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 &gt; 10 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066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 &gt; 10 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62330" y="152401"/>
            <a:ext cx="660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Perseids</a:t>
            </a:r>
            <a:r>
              <a:rPr lang="en-US" sz="3600" dirty="0" smtClean="0"/>
              <a:t> 2017, </a:t>
            </a:r>
            <a:r>
              <a:rPr lang="en-US" sz="3600" dirty="0" err="1" smtClean="0"/>
              <a:t>Humain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969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8680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BRAMS team has established a consistent method to estimate the sporadic background and subtract it from the total activity to obtain shower activity</a:t>
            </a:r>
            <a:r>
              <a:rPr lang="en-US" sz="2400" dirty="0" smtClean="0"/>
              <a:t>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Most showers are overwhelmed by the many faint sporadic meteors. Showers stand out better when considering only long duration reflections.</a:t>
            </a:r>
            <a:endParaRPr lang="en-US" sz="2400" dirty="0" smtClean="0"/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resulting shower rates have to be corrected for the sensitivity of the </a:t>
            </a:r>
            <a:r>
              <a:rPr lang="en-US" sz="2400" dirty="0" smtClean="0"/>
              <a:t>setup (Observability Function), </a:t>
            </a:r>
            <a:r>
              <a:rPr lang="en-US" sz="2400" dirty="0" smtClean="0"/>
              <a:t>which is highly dependent on </a:t>
            </a:r>
            <a:r>
              <a:rPr lang="en-US" sz="2400" dirty="0" smtClean="0"/>
              <a:t>radiant-setup geometry and antenna gains.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7980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96962"/>
          </a:xfrm>
        </p:spPr>
        <p:txBody>
          <a:bodyPr/>
          <a:lstStyle/>
          <a:p>
            <a:r>
              <a:rPr lang="en-US" dirty="0" smtClean="0"/>
              <a:t>Near future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Observability </a:t>
            </a:r>
            <a:r>
              <a:rPr lang="en-US" sz="2400" dirty="0" smtClean="0"/>
              <a:t>Function code </a:t>
            </a:r>
            <a:r>
              <a:rPr lang="en-US" sz="2400" dirty="0" smtClean="0"/>
              <a:t>expected to be ready end 2017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What may it bring?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6" y="2321168"/>
            <a:ext cx="5816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BRAMS network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787104" y="4267200"/>
            <a:ext cx="5604296" cy="2202014"/>
          </a:xfrm>
        </p:spPr>
        <p:txBody>
          <a:bodyPr/>
          <a:lstStyle/>
          <a:p>
            <a:r>
              <a:rPr lang="en-US" altLang="en-US" dirty="0" smtClean="0"/>
              <a:t>One transmitter at </a:t>
            </a:r>
            <a:r>
              <a:rPr lang="en-US" altLang="en-US" dirty="0" err="1" smtClean="0"/>
              <a:t>Dourbes</a:t>
            </a:r>
            <a:r>
              <a:rPr lang="en-US" altLang="en-US" dirty="0"/>
              <a:t> </a:t>
            </a:r>
            <a:r>
              <a:rPr lang="en-US" altLang="en-US" dirty="0" smtClean="0"/>
              <a:t>(left)</a:t>
            </a:r>
          </a:p>
          <a:p>
            <a:r>
              <a:rPr lang="en-US" altLang="en-US" dirty="0" smtClean="0"/>
              <a:t>Frequency: 49.970 MHz</a:t>
            </a:r>
          </a:p>
          <a:p>
            <a:r>
              <a:rPr lang="en-US" altLang="en-US" dirty="0" smtClean="0"/>
              <a:t>Power: 150 W</a:t>
            </a:r>
          </a:p>
          <a:p>
            <a:r>
              <a:rPr lang="en-US" altLang="en-US" dirty="0" smtClean="0"/>
              <a:t>26 receiver stations in Belgium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22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870" y="76200"/>
            <a:ext cx="3124200" cy="1143000"/>
          </a:xfrm>
        </p:spPr>
        <p:txBody>
          <a:bodyPr rtlCol="0">
            <a:normAutofit fontScale="90000"/>
          </a:bodyPr>
          <a:lstStyle/>
          <a:p>
            <a:pPr lvl="1" eaLnBrk="1" hangingPunct="1">
              <a:defRPr/>
            </a:pPr>
            <a:r>
              <a:rPr lang="nl-BE" altLang="nl-BE" sz="4400" dirty="0" smtClean="0">
                <a:latin typeface="+mj-lt"/>
              </a:rPr>
              <a:t>Spectrograms</a:t>
            </a: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-76200" y="2962870"/>
            <a:ext cx="14462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Vertical axis: </a:t>
            </a:r>
            <a:r>
              <a:rPr lang="en-US" altLang="en-US" sz="1800" dirty="0" smtClean="0">
                <a:latin typeface="Calibri" pitchFamily="34" charset="0"/>
              </a:rPr>
              <a:t>frequency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itchFamily="34" charset="0"/>
              </a:rPr>
              <a:t>(BW=200 </a:t>
            </a:r>
            <a:r>
              <a:rPr lang="en-US" altLang="en-US" sz="1800" dirty="0">
                <a:latin typeface="Calibri" pitchFamily="34" charset="0"/>
              </a:rPr>
              <a:t>Hz)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2819400" y="5802868"/>
            <a:ext cx="427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Horizontal axis: time (</a:t>
            </a:r>
            <a:r>
              <a:rPr lang="en-US" altLang="en-US" sz="1800" dirty="0" smtClean="0">
                <a:latin typeface="Calibri" pitchFamily="34" charset="0"/>
              </a:rPr>
              <a:t>duration = 5 minutes)</a:t>
            </a:r>
            <a:endParaRPr lang="en-US" altLang="en-US" sz="1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06268"/>
            <a:ext cx="6610690" cy="45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23850" y="1916113"/>
            <a:ext cx="62642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altLang="en-US">
                <a:solidFill>
                  <a:schemeClr val="bg1"/>
                </a:solidFill>
              </a:rPr>
              <a:t>Royal Belgian Institute for Space Aeronomy (BIRA-IASB)</a:t>
            </a:r>
            <a:endParaRPr lang="fr-BE" altLang="en-US">
              <a:solidFill>
                <a:schemeClr val="bg1"/>
              </a:solidFill>
              <a:latin typeface="Segoe UI Light" pitchFamily="34" charset="0"/>
            </a:endParaRPr>
          </a:p>
          <a:p>
            <a:pPr eaLnBrk="1" hangingPunct="1"/>
            <a:endParaRPr lang="fr-BE" altLang="en-US" sz="1000">
              <a:solidFill>
                <a:schemeClr val="bg1"/>
              </a:solidFill>
              <a:latin typeface="Segoe UI Light" pitchFamily="34" charset="0"/>
            </a:endParaRPr>
          </a:p>
          <a:p>
            <a:pPr eaLnBrk="1" hangingPunct="1"/>
            <a:r>
              <a:rPr lang="fr-BE" altLang="en-US">
                <a:solidFill>
                  <a:schemeClr val="bg1"/>
                </a:solidFill>
                <a:latin typeface="Segoe UI Light" pitchFamily="34" charset="0"/>
              </a:rPr>
              <a:t>Institut royal d’Aéronomie Spatiale de Belgique (IASB)</a:t>
            </a:r>
          </a:p>
          <a:p>
            <a:pPr eaLnBrk="1" hangingPunct="1"/>
            <a:endParaRPr lang="fr-BE" altLang="en-US" sz="1000">
              <a:solidFill>
                <a:schemeClr val="bg1"/>
              </a:solidFill>
              <a:latin typeface="Segoe UI Light" pitchFamily="34" charset="0"/>
            </a:endParaRPr>
          </a:p>
          <a:p>
            <a:pPr eaLnBrk="1" hangingPunct="1"/>
            <a:r>
              <a:rPr lang="fr-BE" altLang="en-US">
                <a:solidFill>
                  <a:schemeClr val="bg1"/>
                </a:solidFill>
                <a:latin typeface="Segoe UI Light" pitchFamily="34" charset="0"/>
              </a:rPr>
              <a:t>Koninklijk Belgisch Instituut voor Ruimte-Aëronomie (BIRA)</a:t>
            </a:r>
          </a:p>
          <a:p>
            <a:pPr eaLnBrk="1" hangingPunct="1"/>
            <a:endParaRPr lang="fr-BE" altLang="en-US" sz="100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676400"/>
            <a:ext cx="4267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+mj-lt"/>
              </a:rPr>
              <a:t>One spectrogram every 5 minutes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+mj-lt"/>
              </a:rPr>
              <a:t>288 spectrograms per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+mj-lt"/>
              </a:rPr>
              <a:t>Over a</a:t>
            </a:r>
            <a:r>
              <a:rPr lang="en-US" altLang="en-US" sz="2400" dirty="0" smtClean="0">
                <a:solidFill>
                  <a:srgbClr val="FF0000"/>
                </a:solidFill>
                <a:latin typeface="+mj-lt"/>
              </a:rPr>
              <a:t> “</a:t>
            </a:r>
            <a:r>
              <a:rPr lang="en-US" altLang="en-US" sz="2400" dirty="0" err="1" smtClean="0">
                <a:solidFill>
                  <a:srgbClr val="FF0000"/>
                </a:solidFill>
                <a:latin typeface="+mj-lt"/>
              </a:rPr>
              <a:t>spectrokilogram</a:t>
            </a:r>
            <a:r>
              <a:rPr lang="en-US" altLang="en-US" sz="2400" dirty="0" smtClean="0">
                <a:solidFill>
                  <a:srgbClr val="FF0000"/>
                </a:solidFill>
                <a:latin typeface="+mj-lt"/>
              </a:rPr>
              <a:t>” </a:t>
            </a:r>
            <a:r>
              <a:rPr lang="en-US" altLang="en-US" sz="2400" dirty="0" smtClean="0">
                <a:latin typeface="+mj-lt"/>
              </a:rPr>
              <a:t>for a few days of shower observations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+mj-lt"/>
              </a:rPr>
              <a:t>Too much to manually detect meteors in all spectrograms ourselves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+mj-lt"/>
              </a:rPr>
              <a:t>Automatic detection of meteors not yet up to the task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7096" y="76200"/>
            <a:ext cx="6460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Why you didn’t see BRAMS meteor activity plots yet…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48" y="2362200"/>
            <a:ext cx="4809605" cy="29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49" y="1830546"/>
            <a:ext cx="4676775" cy="3427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584" y="0"/>
            <a:ext cx="7578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Why we finally present BRAMS meteor activity plots now…</a:t>
            </a:r>
            <a:endParaRPr lang="en-US" sz="4400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6179986"/>
            <a:ext cx="8815837" cy="67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latin typeface="+mj-lt"/>
                <a:hlinkClick r:id="rId3"/>
              </a:rPr>
              <a:t>https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hlinkClick r:id="rId3"/>
              </a:rPr>
              <a:t>://www.zooniverse.org/projects/zooniverse/radio-meteor-zoo</a:t>
            </a:r>
            <a:endParaRPr lang="en-US" altLang="en-US" sz="2400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62000"/>
            <a:ext cx="8275777" cy="621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296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Perseids</a:t>
            </a:r>
            <a:r>
              <a:rPr lang="en-US" sz="3600" dirty="0" smtClean="0"/>
              <a:t> 2016, </a:t>
            </a:r>
            <a:r>
              <a:rPr lang="en-US" sz="3600" dirty="0" err="1" smtClean="0"/>
              <a:t>Humain</a:t>
            </a:r>
            <a:r>
              <a:rPr lang="en-US" sz="3600" dirty="0" smtClean="0"/>
              <a:t>: sporadic background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09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296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Perseids</a:t>
            </a:r>
            <a:r>
              <a:rPr lang="en-US" sz="3600" dirty="0" smtClean="0"/>
              <a:t> 2016, </a:t>
            </a:r>
            <a:r>
              <a:rPr lang="en-US" sz="3600" dirty="0" err="1" smtClean="0"/>
              <a:t>Humain</a:t>
            </a:r>
            <a:r>
              <a:rPr lang="en-US" sz="3600" dirty="0" smtClean="0"/>
              <a:t>: sporadic background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536"/>
            <a:ext cx="4848298" cy="3640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296" y="152400"/>
            <a:ext cx="887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Perseids</a:t>
            </a:r>
            <a:r>
              <a:rPr lang="en-US" sz="3600" dirty="0" smtClean="0"/>
              <a:t> 2016, </a:t>
            </a:r>
            <a:r>
              <a:rPr lang="en-US" sz="3600" dirty="0" err="1" smtClean="0"/>
              <a:t>Ottignies</a:t>
            </a:r>
            <a:r>
              <a:rPr lang="en-US" sz="3600" dirty="0" smtClean="0"/>
              <a:t>: sporadic background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2548" y="152400"/>
            <a:ext cx="475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Perseids</a:t>
            </a:r>
            <a:r>
              <a:rPr lang="en-US" sz="3600" dirty="0" smtClean="0"/>
              <a:t> 2016, </a:t>
            </a:r>
            <a:r>
              <a:rPr lang="en-US" sz="3600" dirty="0" err="1" smtClean="0"/>
              <a:t>Humain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meteor reflections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66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duration of meteor reflections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536"/>
            <a:ext cx="4847031" cy="3639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002536"/>
            <a:ext cx="4847031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447</Words>
  <Application>Microsoft Office PowerPoint</Application>
  <PresentationFormat>On-screen Show (4:3)</PresentationFormat>
  <Paragraphs>69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Overview of major shower observations 2016-2017 by the BRAMS network  </vt:lpstr>
      <vt:lpstr>BRAMS network</vt:lpstr>
      <vt:lpstr>Spectrograms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Near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francisv</dc:creator>
  <cp:lastModifiedBy>francisv</cp:lastModifiedBy>
  <cp:revision>66</cp:revision>
  <dcterms:created xsi:type="dcterms:W3CDTF">2006-08-16T00:00:00Z</dcterms:created>
  <dcterms:modified xsi:type="dcterms:W3CDTF">2017-09-23T08:53:59Z</dcterms:modified>
</cp:coreProperties>
</file>